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7" r:id="rId5"/>
    <p:sldId id="268" r:id="rId6"/>
    <p:sldId id="269" r:id="rId7"/>
    <p:sldId id="270" r:id="rId8"/>
    <p:sldId id="271" r:id="rId9"/>
    <p:sldId id="260" r:id="rId10"/>
    <p:sldId id="261" r:id="rId11"/>
    <p:sldId id="262" r:id="rId12"/>
    <p:sldId id="263" r:id="rId13"/>
    <p:sldId id="264" r:id="rId14"/>
    <p:sldId id="265" r:id="rId15"/>
    <p:sldId id="266" r:id="rId16"/>
    <p:sldId id="273" r:id="rId17"/>
    <p:sldId id="274" r:id="rId18"/>
    <p:sldId id="275" r:id="rId19"/>
    <p:sldId id="276" r:id="rId20"/>
    <p:sldId id="277" r:id="rId21"/>
    <p:sldId id="278" r:id="rId22"/>
    <p:sldId id="279" r:id="rId23"/>
    <p:sldId id="280" r:id="rId24"/>
    <p:sldId id="259" r:id="rId25"/>
    <p:sldId id="272"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889A1B9-C49E-4E76-97F4-6441CBB5A877}" type="datetimeFigureOut">
              <a:rPr lang="en-US" smtClean="0"/>
              <a:pPr/>
              <a:t>9/1/2020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F3B5E2-23FB-4F27-B665-695F049691C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889A1B9-C49E-4E76-97F4-6441CBB5A877}" type="datetimeFigureOut">
              <a:rPr lang="en-US" smtClean="0"/>
              <a:pPr/>
              <a:t>9/1/2020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F3B5E2-23FB-4F27-B665-695F049691C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889A1B9-C49E-4E76-97F4-6441CBB5A877}" type="datetimeFigureOut">
              <a:rPr lang="en-US" smtClean="0"/>
              <a:pPr/>
              <a:t>9/1/2020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F3B5E2-23FB-4F27-B665-695F049691C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889A1B9-C49E-4E76-97F4-6441CBB5A877}" type="datetimeFigureOut">
              <a:rPr lang="en-US" smtClean="0"/>
              <a:pPr/>
              <a:t>9/1/2020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F3B5E2-23FB-4F27-B665-695F049691C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889A1B9-C49E-4E76-97F4-6441CBB5A877}" type="datetimeFigureOut">
              <a:rPr lang="en-US" smtClean="0"/>
              <a:pPr/>
              <a:t>9/1/2020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F3B5E2-23FB-4F27-B665-695F049691C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889A1B9-C49E-4E76-97F4-6441CBB5A877}" type="datetimeFigureOut">
              <a:rPr lang="en-US" smtClean="0"/>
              <a:pPr/>
              <a:t>9/1/2020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F3B5E2-23FB-4F27-B665-695F049691C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889A1B9-C49E-4E76-97F4-6441CBB5A877}" type="datetimeFigureOut">
              <a:rPr lang="en-US" smtClean="0"/>
              <a:pPr/>
              <a:t>9/1/2020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9F3B5E2-23FB-4F27-B665-695F049691C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889A1B9-C49E-4E76-97F4-6441CBB5A877}" type="datetimeFigureOut">
              <a:rPr lang="en-US" smtClean="0"/>
              <a:pPr/>
              <a:t>9/1/2020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9F3B5E2-23FB-4F27-B665-695F049691C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889A1B9-C49E-4E76-97F4-6441CBB5A877}" type="datetimeFigureOut">
              <a:rPr lang="en-US" smtClean="0"/>
              <a:pPr/>
              <a:t>9/1/2020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9F3B5E2-23FB-4F27-B665-695F049691C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889A1B9-C49E-4E76-97F4-6441CBB5A877}" type="datetimeFigureOut">
              <a:rPr lang="en-US" smtClean="0"/>
              <a:pPr/>
              <a:t>9/1/2020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F3B5E2-23FB-4F27-B665-695F049691C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889A1B9-C49E-4E76-97F4-6441CBB5A877}" type="datetimeFigureOut">
              <a:rPr lang="en-US" smtClean="0"/>
              <a:pPr/>
              <a:t>9/1/2020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F3B5E2-23FB-4F27-B665-695F049691C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alphaModFix amt="27000"/>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889A1B9-C49E-4E76-97F4-6441CBB5A877}" type="datetimeFigureOut">
              <a:rPr lang="en-US" smtClean="0"/>
              <a:pPr/>
              <a:t>9/1/2020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9F3B5E2-23FB-4F27-B665-695F049691C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57158" y="2357430"/>
            <a:ext cx="7772400" cy="1470025"/>
          </a:xfrm>
        </p:spPr>
        <p:txBody>
          <a:bodyPr>
            <a:normAutofit/>
          </a:bodyPr>
          <a:lstStyle/>
          <a:p>
            <a:r>
              <a:rPr lang="en-US" sz="5400" b="1" dirty="0">
                <a:solidFill>
                  <a:schemeClr val="accent3">
                    <a:lumMod val="75000"/>
                  </a:schemeClr>
                </a:solidFill>
              </a:rPr>
              <a:t>Waste Management</a:t>
            </a:r>
          </a:p>
        </p:txBody>
      </p:sp>
      <p:sp>
        <p:nvSpPr>
          <p:cNvPr id="4" name="Subtitle 2"/>
          <p:cNvSpPr>
            <a:spLocks noGrp="1"/>
          </p:cNvSpPr>
          <p:nvPr>
            <p:ph type="subTitle" idx="1"/>
          </p:nvPr>
        </p:nvSpPr>
        <p:spPr>
          <a:xfrm>
            <a:off x="214282" y="5929330"/>
            <a:ext cx="2857520" cy="642918"/>
          </a:xfrm>
        </p:spPr>
        <p:txBody>
          <a:bodyPr>
            <a:normAutofit fontScale="47500" lnSpcReduction="20000"/>
          </a:bodyPr>
          <a:lstStyle/>
          <a:p>
            <a:pPr algn="l">
              <a:spcBef>
                <a:spcPts val="600"/>
              </a:spcBef>
              <a:spcAft>
                <a:spcPts val="600"/>
              </a:spcAft>
            </a:pPr>
            <a:r>
              <a:rPr lang="en-US" b="1" i="1" dirty="0" smtClean="0">
                <a:solidFill>
                  <a:schemeClr val="accent3">
                    <a:lumMod val="50000"/>
                  </a:schemeClr>
                </a:solidFill>
              </a:rPr>
              <a:t>By</a:t>
            </a:r>
          </a:p>
          <a:p>
            <a:pPr algn="l">
              <a:spcBef>
                <a:spcPts val="600"/>
              </a:spcBef>
              <a:spcAft>
                <a:spcPts val="600"/>
              </a:spcAft>
            </a:pPr>
            <a:r>
              <a:rPr lang="en-US" b="1" i="1" dirty="0" smtClean="0">
                <a:solidFill>
                  <a:schemeClr val="accent3">
                    <a:lumMod val="50000"/>
                  </a:schemeClr>
                </a:solidFill>
              </a:rPr>
              <a:t>- Dr. </a:t>
            </a:r>
            <a:r>
              <a:rPr lang="en-US" b="1" i="1" dirty="0" err="1" smtClean="0">
                <a:solidFill>
                  <a:schemeClr val="accent3">
                    <a:lumMod val="50000"/>
                  </a:schemeClr>
                </a:solidFill>
              </a:rPr>
              <a:t>Anuradha</a:t>
            </a:r>
            <a:r>
              <a:rPr lang="en-US" b="1" i="1" dirty="0" smtClean="0">
                <a:solidFill>
                  <a:schemeClr val="accent3">
                    <a:lumMod val="50000"/>
                  </a:schemeClr>
                </a:solidFill>
              </a:rPr>
              <a:t> </a:t>
            </a:r>
            <a:r>
              <a:rPr lang="en-US" b="1" i="1" dirty="0" err="1" smtClean="0">
                <a:solidFill>
                  <a:schemeClr val="accent3">
                    <a:lumMod val="50000"/>
                  </a:schemeClr>
                </a:solidFill>
              </a:rPr>
              <a:t>Upadhyay</a:t>
            </a:r>
            <a:endParaRPr lang="en-US" b="1" i="1" dirty="0">
              <a:solidFill>
                <a:schemeClr val="accent3">
                  <a:lumMod val="50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anim calcmode="lin" valueType="num">
                                      <p:cBhvr additive="base">
                                        <p:cTn id="11"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14290"/>
            <a:ext cx="9144000" cy="857256"/>
          </a:xfrm>
        </p:spPr>
        <p:txBody>
          <a:bodyPr>
            <a:noAutofit/>
          </a:bodyPr>
          <a:lstStyle/>
          <a:p>
            <a:r>
              <a:rPr lang="en-US" b="1" dirty="0" smtClean="0">
                <a:solidFill>
                  <a:schemeClr val="accent3">
                    <a:lumMod val="75000"/>
                  </a:schemeClr>
                </a:solidFill>
              </a:rPr>
              <a:t>Principles of Waste Management</a:t>
            </a:r>
            <a:endParaRPr lang="en-US" b="1" dirty="0">
              <a:solidFill>
                <a:schemeClr val="accent3">
                  <a:lumMod val="75000"/>
                </a:schemeClr>
              </a:solidFill>
            </a:endParaRPr>
          </a:p>
        </p:txBody>
      </p:sp>
      <p:sp>
        <p:nvSpPr>
          <p:cNvPr id="3" name="Content Placeholder 2"/>
          <p:cNvSpPr>
            <a:spLocks noGrp="1"/>
          </p:cNvSpPr>
          <p:nvPr>
            <p:ph idx="1"/>
          </p:nvPr>
        </p:nvSpPr>
        <p:spPr>
          <a:xfrm>
            <a:off x="457200" y="1743076"/>
            <a:ext cx="5972188" cy="2471742"/>
          </a:xfrm>
        </p:spPr>
        <p:txBody>
          <a:bodyPr>
            <a:normAutofit/>
          </a:bodyPr>
          <a:lstStyle/>
          <a:p>
            <a:r>
              <a:rPr lang="en-US" b="1" dirty="0" smtClean="0">
                <a:solidFill>
                  <a:schemeClr val="accent3">
                    <a:lumMod val="50000"/>
                  </a:schemeClr>
                </a:solidFill>
              </a:rPr>
              <a:t>Waste hierarchy</a:t>
            </a:r>
          </a:p>
          <a:p>
            <a:r>
              <a:rPr lang="en-US" b="1" dirty="0" smtClean="0">
                <a:solidFill>
                  <a:schemeClr val="accent3">
                    <a:lumMod val="50000"/>
                  </a:schemeClr>
                </a:solidFill>
              </a:rPr>
              <a:t>Life-cycle of a product</a:t>
            </a:r>
          </a:p>
          <a:p>
            <a:r>
              <a:rPr lang="en-US" b="1" dirty="0" smtClean="0">
                <a:solidFill>
                  <a:schemeClr val="accent3">
                    <a:lumMod val="50000"/>
                  </a:schemeClr>
                </a:solidFill>
              </a:rPr>
              <a:t>Resource efficiency</a:t>
            </a:r>
          </a:p>
          <a:p>
            <a:r>
              <a:rPr lang="en-US" b="1" dirty="0" smtClean="0">
                <a:solidFill>
                  <a:schemeClr val="accent3">
                    <a:lumMod val="50000"/>
                  </a:schemeClr>
                </a:solidFill>
              </a:rPr>
              <a:t>Polluter-pays principle</a:t>
            </a:r>
          </a:p>
          <a:p>
            <a:endParaRPr lang="en-US" b="1" dirty="0" smtClean="0">
              <a:solidFill>
                <a:schemeClr val="accent3">
                  <a:lumMod val="50000"/>
                </a:schemeClr>
              </a:solidFill>
            </a:endParaRPr>
          </a:p>
        </p:txBody>
      </p:sp>
    </p:spTree>
  </p:cSld>
  <p:clrMapOvr>
    <a:masterClrMapping/>
  </p:clrMapOvr>
  <p:transition>
    <p:circl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14290"/>
            <a:ext cx="9144000" cy="857256"/>
          </a:xfrm>
        </p:spPr>
        <p:txBody>
          <a:bodyPr>
            <a:noAutofit/>
          </a:bodyPr>
          <a:lstStyle/>
          <a:p>
            <a:r>
              <a:rPr lang="en-US" b="1" dirty="0" smtClean="0">
                <a:solidFill>
                  <a:schemeClr val="accent3">
                    <a:lumMod val="75000"/>
                  </a:schemeClr>
                </a:solidFill>
              </a:rPr>
              <a:t>Waste Hierarchy</a:t>
            </a:r>
            <a:endParaRPr lang="en-US" b="1" dirty="0">
              <a:solidFill>
                <a:schemeClr val="accent3">
                  <a:lumMod val="75000"/>
                </a:schemeClr>
              </a:solidFill>
            </a:endParaRPr>
          </a:p>
        </p:txBody>
      </p:sp>
      <p:pic>
        <p:nvPicPr>
          <p:cNvPr id="4" name="Content Placeholder 3" descr="Waste_hierarchy_rect-en.svg.png"/>
          <p:cNvPicPr>
            <a:picLocks noGrp="1" noChangeAspect="1"/>
          </p:cNvPicPr>
          <p:nvPr>
            <p:ph idx="1"/>
          </p:nvPr>
        </p:nvPicPr>
        <p:blipFill>
          <a:blip r:embed="rId2" cstate="print"/>
          <a:stretch>
            <a:fillRect/>
          </a:stretch>
        </p:blipFill>
        <p:spPr>
          <a:xfrm>
            <a:off x="357158" y="1142984"/>
            <a:ext cx="4056225" cy="4786346"/>
          </a:xfrm>
        </p:spPr>
      </p:pic>
      <p:sp>
        <p:nvSpPr>
          <p:cNvPr id="6" name="Content Placeholder 2"/>
          <p:cNvSpPr txBox="1">
            <a:spLocks/>
          </p:cNvSpPr>
          <p:nvPr/>
        </p:nvSpPr>
        <p:spPr>
          <a:xfrm>
            <a:off x="4071934" y="1285860"/>
            <a:ext cx="4114832" cy="2471742"/>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tabLst/>
              <a:defRPr/>
            </a:pPr>
            <a:endParaRPr kumimoji="0" lang="en-US" sz="3200" b="1" i="0" u="none" strike="noStrike" kern="1200" cap="none" spc="0" normalizeH="0" baseline="0" noProof="0" dirty="0" smtClean="0">
              <a:ln>
                <a:noFill/>
              </a:ln>
              <a:solidFill>
                <a:schemeClr val="accent3">
                  <a:lumMod val="50000"/>
                </a:schemeClr>
              </a:solidFill>
              <a:effectLst/>
              <a:uLnTx/>
              <a:uFillTx/>
              <a:latin typeface="+mn-lt"/>
              <a:ea typeface="+mn-ea"/>
              <a:cs typeface="+mn-cs"/>
            </a:endParaRPr>
          </a:p>
        </p:txBody>
      </p:sp>
      <p:sp>
        <p:nvSpPr>
          <p:cNvPr id="8" name="TextBox 7"/>
          <p:cNvSpPr txBox="1"/>
          <p:nvPr/>
        </p:nvSpPr>
        <p:spPr>
          <a:xfrm>
            <a:off x="4500562" y="1192114"/>
            <a:ext cx="4357718" cy="3970318"/>
          </a:xfrm>
          <a:prstGeom prst="rect">
            <a:avLst/>
          </a:prstGeom>
          <a:noFill/>
        </p:spPr>
        <p:txBody>
          <a:bodyPr wrap="square" rtlCol="0">
            <a:spAutoFit/>
          </a:bodyPr>
          <a:lstStyle/>
          <a:p>
            <a:r>
              <a:rPr lang="en-US" dirty="0" smtClean="0">
                <a:solidFill>
                  <a:schemeClr val="accent3">
                    <a:lumMod val="50000"/>
                  </a:schemeClr>
                </a:solidFill>
              </a:rPr>
              <a:t>The waste hierarchy refers to the "3 Rs" </a:t>
            </a:r>
          </a:p>
          <a:p>
            <a:r>
              <a:rPr lang="en-US" b="1" dirty="0" smtClean="0">
                <a:solidFill>
                  <a:schemeClr val="accent3">
                    <a:lumMod val="50000"/>
                  </a:schemeClr>
                </a:solidFill>
              </a:rPr>
              <a:t>Reduce, Reuse and Recycle, </a:t>
            </a:r>
          </a:p>
          <a:p>
            <a:r>
              <a:rPr lang="en-US" dirty="0" smtClean="0">
                <a:solidFill>
                  <a:schemeClr val="accent3">
                    <a:lumMod val="50000"/>
                  </a:schemeClr>
                </a:solidFill>
              </a:rPr>
              <a:t>which classifies waste management strategies according to their desirability in terms of waste </a:t>
            </a:r>
            <a:r>
              <a:rPr lang="en-US" dirty="0" err="1" smtClean="0">
                <a:solidFill>
                  <a:schemeClr val="accent3">
                    <a:lumMod val="50000"/>
                  </a:schemeClr>
                </a:solidFill>
              </a:rPr>
              <a:t>minimisation</a:t>
            </a:r>
            <a:r>
              <a:rPr lang="en-US" dirty="0" smtClean="0">
                <a:solidFill>
                  <a:schemeClr val="accent3">
                    <a:lumMod val="50000"/>
                  </a:schemeClr>
                </a:solidFill>
              </a:rPr>
              <a:t>.</a:t>
            </a:r>
          </a:p>
          <a:p>
            <a:endParaRPr lang="en-US" dirty="0" smtClean="0">
              <a:solidFill>
                <a:schemeClr val="accent3">
                  <a:lumMod val="50000"/>
                </a:schemeClr>
              </a:solidFill>
            </a:endParaRPr>
          </a:p>
          <a:p>
            <a:r>
              <a:rPr lang="en-US" dirty="0" smtClean="0">
                <a:solidFill>
                  <a:schemeClr val="accent3">
                    <a:lumMod val="50000"/>
                  </a:schemeClr>
                </a:solidFill>
              </a:rPr>
              <a:t>The waste hierarchy is the cornerstone of most waste </a:t>
            </a:r>
            <a:r>
              <a:rPr lang="en-US" dirty="0" err="1" smtClean="0">
                <a:solidFill>
                  <a:schemeClr val="accent3">
                    <a:lumMod val="50000"/>
                  </a:schemeClr>
                </a:solidFill>
              </a:rPr>
              <a:t>minimisation</a:t>
            </a:r>
            <a:r>
              <a:rPr lang="en-US" dirty="0" smtClean="0">
                <a:solidFill>
                  <a:schemeClr val="accent3">
                    <a:lumMod val="50000"/>
                  </a:schemeClr>
                </a:solidFill>
              </a:rPr>
              <a:t> strategies.</a:t>
            </a:r>
          </a:p>
          <a:p>
            <a:endParaRPr lang="en-US" dirty="0" smtClean="0">
              <a:solidFill>
                <a:schemeClr val="accent3">
                  <a:lumMod val="50000"/>
                </a:schemeClr>
              </a:solidFill>
            </a:endParaRPr>
          </a:p>
          <a:p>
            <a:r>
              <a:rPr lang="en-US" dirty="0" smtClean="0">
                <a:solidFill>
                  <a:schemeClr val="accent3">
                    <a:lumMod val="50000"/>
                  </a:schemeClr>
                </a:solidFill>
              </a:rPr>
              <a:t>The aim of the waste hierarchy is to extract the maximum practical benefits from products and to generate the minimum amount of end waste.</a:t>
            </a:r>
          </a:p>
          <a:p>
            <a:endParaRPr lang="en-US" dirty="0" smtClean="0"/>
          </a:p>
        </p:txBody>
      </p:sp>
    </p:spTree>
  </p:cSld>
  <p:clrMapOvr>
    <a:masterClrMapping/>
  </p:clrMapOvr>
  <p:transition>
    <p:circl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nodePh="1">
                                  <p:stCondLst>
                                    <p:cond delay="0"/>
                                  </p:stCondLst>
                                  <p:endCondLst>
                                    <p:cond evt="begin" delay="0">
                                      <p:tn val="5"/>
                                    </p:cond>
                                  </p:end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14290"/>
            <a:ext cx="9144000" cy="857256"/>
          </a:xfrm>
        </p:spPr>
        <p:txBody>
          <a:bodyPr>
            <a:noAutofit/>
          </a:bodyPr>
          <a:lstStyle/>
          <a:p>
            <a:r>
              <a:rPr lang="en-US" b="1" dirty="0" smtClean="0">
                <a:solidFill>
                  <a:schemeClr val="accent3">
                    <a:lumMod val="75000"/>
                  </a:schemeClr>
                </a:solidFill>
              </a:rPr>
              <a:t>Waste Hierarchy</a:t>
            </a:r>
            <a:endParaRPr lang="en-US" b="1" dirty="0">
              <a:solidFill>
                <a:schemeClr val="accent3">
                  <a:lumMod val="75000"/>
                </a:schemeClr>
              </a:solidFill>
            </a:endParaRPr>
          </a:p>
        </p:txBody>
      </p:sp>
      <p:sp>
        <p:nvSpPr>
          <p:cNvPr id="6" name="Content Placeholder 2"/>
          <p:cNvSpPr txBox="1">
            <a:spLocks/>
          </p:cNvSpPr>
          <p:nvPr/>
        </p:nvSpPr>
        <p:spPr>
          <a:xfrm>
            <a:off x="4071934" y="1285860"/>
            <a:ext cx="4114832" cy="2471742"/>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tabLst/>
              <a:defRPr/>
            </a:pPr>
            <a:endParaRPr kumimoji="0" lang="en-US" sz="3200" b="1" i="0" u="none" strike="noStrike" kern="1200" cap="none" spc="0" normalizeH="0" baseline="0" noProof="0" dirty="0" smtClean="0">
              <a:ln>
                <a:noFill/>
              </a:ln>
              <a:solidFill>
                <a:schemeClr val="accent3">
                  <a:lumMod val="50000"/>
                </a:schemeClr>
              </a:solidFill>
              <a:effectLst/>
              <a:uLnTx/>
              <a:uFillTx/>
              <a:latin typeface="+mn-lt"/>
              <a:ea typeface="+mn-ea"/>
              <a:cs typeface="+mn-cs"/>
            </a:endParaRPr>
          </a:p>
        </p:txBody>
      </p:sp>
      <p:sp>
        <p:nvSpPr>
          <p:cNvPr id="8" name="TextBox 7"/>
          <p:cNvSpPr txBox="1"/>
          <p:nvPr/>
        </p:nvSpPr>
        <p:spPr>
          <a:xfrm>
            <a:off x="642910" y="1192114"/>
            <a:ext cx="8215370" cy="4801314"/>
          </a:xfrm>
          <a:prstGeom prst="rect">
            <a:avLst/>
          </a:prstGeom>
          <a:noFill/>
        </p:spPr>
        <p:txBody>
          <a:bodyPr wrap="square" rtlCol="0">
            <a:spAutoFit/>
          </a:bodyPr>
          <a:lstStyle/>
          <a:p>
            <a:r>
              <a:rPr lang="en-US" dirty="0" smtClean="0">
                <a:solidFill>
                  <a:schemeClr val="accent3">
                    <a:lumMod val="50000"/>
                  </a:schemeClr>
                </a:solidFill>
              </a:rPr>
              <a:t>The next step or preferred action is to seek alternative uses for the waste that has been generated i.e. by re-use. </a:t>
            </a:r>
          </a:p>
          <a:p>
            <a:endParaRPr lang="en-US" dirty="0" smtClean="0">
              <a:solidFill>
                <a:schemeClr val="accent3">
                  <a:lumMod val="50000"/>
                </a:schemeClr>
              </a:solidFill>
            </a:endParaRPr>
          </a:p>
          <a:p>
            <a:r>
              <a:rPr lang="en-US" dirty="0" smtClean="0">
                <a:solidFill>
                  <a:schemeClr val="accent3">
                    <a:lumMod val="50000"/>
                  </a:schemeClr>
                </a:solidFill>
              </a:rPr>
              <a:t>The next is recycling which includes composting. </a:t>
            </a:r>
          </a:p>
          <a:p>
            <a:endParaRPr lang="en-US" dirty="0" smtClean="0">
              <a:solidFill>
                <a:schemeClr val="accent3">
                  <a:lumMod val="50000"/>
                </a:schemeClr>
              </a:solidFill>
            </a:endParaRPr>
          </a:p>
          <a:p>
            <a:r>
              <a:rPr lang="en-US" dirty="0" smtClean="0">
                <a:solidFill>
                  <a:schemeClr val="accent3">
                    <a:lumMod val="50000"/>
                  </a:schemeClr>
                </a:solidFill>
              </a:rPr>
              <a:t>Following this step is material recovery and waste-to-energy. </a:t>
            </a:r>
          </a:p>
          <a:p>
            <a:endParaRPr lang="en-US" dirty="0" smtClean="0">
              <a:solidFill>
                <a:schemeClr val="accent3">
                  <a:lumMod val="50000"/>
                </a:schemeClr>
              </a:solidFill>
            </a:endParaRPr>
          </a:p>
          <a:p>
            <a:r>
              <a:rPr lang="en-US" dirty="0" smtClean="0">
                <a:solidFill>
                  <a:schemeClr val="accent3">
                    <a:lumMod val="50000"/>
                  </a:schemeClr>
                </a:solidFill>
              </a:rPr>
              <a:t>The final action is disposal, in landfills or through incineration without energy recovery. </a:t>
            </a:r>
          </a:p>
          <a:p>
            <a:endParaRPr lang="en-US" dirty="0" smtClean="0">
              <a:solidFill>
                <a:schemeClr val="accent3">
                  <a:lumMod val="50000"/>
                </a:schemeClr>
              </a:solidFill>
            </a:endParaRPr>
          </a:p>
          <a:p>
            <a:r>
              <a:rPr lang="en-US" dirty="0" smtClean="0">
                <a:solidFill>
                  <a:schemeClr val="accent3">
                    <a:lumMod val="50000"/>
                  </a:schemeClr>
                </a:solidFill>
              </a:rPr>
              <a:t>This last step is the final resort for waste which has not been prevented, diverted or recovered.</a:t>
            </a:r>
          </a:p>
          <a:p>
            <a:endParaRPr lang="en-US" dirty="0" smtClean="0">
              <a:solidFill>
                <a:schemeClr val="accent3">
                  <a:lumMod val="50000"/>
                </a:schemeClr>
              </a:solidFill>
            </a:endParaRPr>
          </a:p>
          <a:p>
            <a:r>
              <a:rPr lang="en-US" dirty="0" smtClean="0">
                <a:solidFill>
                  <a:schemeClr val="accent3">
                    <a:lumMod val="50000"/>
                  </a:schemeClr>
                </a:solidFill>
              </a:rPr>
              <a:t>The waste hierarchy represents the progression of a product or material through the sequential stages of the pyramid of waste management. </a:t>
            </a:r>
          </a:p>
          <a:p>
            <a:endParaRPr lang="en-US" dirty="0" smtClean="0">
              <a:solidFill>
                <a:schemeClr val="accent3">
                  <a:lumMod val="50000"/>
                </a:schemeClr>
              </a:solidFill>
            </a:endParaRPr>
          </a:p>
          <a:p>
            <a:r>
              <a:rPr lang="en-US" dirty="0" smtClean="0">
                <a:solidFill>
                  <a:schemeClr val="accent3">
                    <a:lumMod val="50000"/>
                  </a:schemeClr>
                </a:solidFill>
              </a:rPr>
              <a:t>The hierarchy represents the latter parts of the life-cycle for each product.</a:t>
            </a:r>
            <a:endParaRPr lang="en-US" dirty="0" smtClean="0"/>
          </a:p>
        </p:txBody>
      </p:sp>
    </p:spTree>
  </p:cSld>
  <p:clrMapOvr>
    <a:masterClrMapping/>
  </p:clrMapOvr>
  <p:transition>
    <p:circl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nodePh="1">
                                  <p:stCondLst>
                                    <p:cond delay="0"/>
                                  </p:stCondLst>
                                  <p:endCondLst>
                                    <p:cond evt="begin" delay="0">
                                      <p:tn val="5"/>
                                    </p:cond>
                                  </p:end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282" y="214290"/>
            <a:ext cx="8715436" cy="857256"/>
          </a:xfrm>
        </p:spPr>
        <p:txBody>
          <a:bodyPr>
            <a:noAutofit/>
          </a:bodyPr>
          <a:lstStyle/>
          <a:p>
            <a:r>
              <a:rPr lang="en-US" b="1" dirty="0" smtClean="0">
                <a:solidFill>
                  <a:schemeClr val="accent3">
                    <a:lumMod val="75000"/>
                  </a:schemeClr>
                </a:solidFill>
              </a:rPr>
              <a:t>Life-Cycle of a Product</a:t>
            </a:r>
            <a:endParaRPr lang="en-US" b="1" dirty="0">
              <a:solidFill>
                <a:schemeClr val="accent3">
                  <a:lumMod val="75000"/>
                </a:schemeClr>
              </a:solidFill>
            </a:endParaRPr>
          </a:p>
        </p:txBody>
      </p:sp>
      <p:sp>
        <p:nvSpPr>
          <p:cNvPr id="6" name="Content Placeholder 2"/>
          <p:cNvSpPr txBox="1">
            <a:spLocks/>
          </p:cNvSpPr>
          <p:nvPr/>
        </p:nvSpPr>
        <p:spPr>
          <a:xfrm>
            <a:off x="4071934" y="1285860"/>
            <a:ext cx="4114832" cy="2471742"/>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tabLst/>
              <a:defRPr/>
            </a:pPr>
            <a:endParaRPr kumimoji="0" lang="en-US" sz="3200" b="1" i="0" u="none" strike="noStrike" kern="1200" cap="none" spc="0" normalizeH="0" baseline="0" noProof="0" dirty="0" smtClean="0">
              <a:ln>
                <a:noFill/>
              </a:ln>
              <a:solidFill>
                <a:schemeClr val="accent3">
                  <a:lumMod val="50000"/>
                </a:schemeClr>
              </a:solidFill>
              <a:effectLst/>
              <a:uLnTx/>
              <a:uFillTx/>
              <a:latin typeface="+mn-lt"/>
              <a:ea typeface="+mn-ea"/>
              <a:cs typeface="+mn-cs"/>
            </a:endParaRPr>
          </a:p>
        </p:txBody>
      </p:sp>
      <p:sp>
        <p:nvSpPr>
          <p:cNvPr id="8" name="TextBox 7"/>
          <p:cNvSpPr txBox="1"/>
          <p:nvPr/>
        </p:nvSpPr>
        <p:spPr>
          <a:xfrm>
            <a:off x="642910" y="1192114"/>
            <a:ext cx="8215370" cy="4524315"/>
          </a:xfrm>
          <a:prstGeom prst="rect">
            <a:avLst/>
          </a:prstGeom>
          <a:noFill/>
        </p:spPr>
        <p:txBody>
          <a:bodyPr wrap="square" rtlCol="0">
            <a:spAutoFit/>
          </a:bodyPr>
          <a:lstStyle/>
          <a:p>
            <a:r>
              <a:rPr lang="en-US" sz="2400" dirty="0" smtClean="0">
                <a:solidFill>
                  <a:schemeClr val="accent3">
                    <a:lumMod val="50000"/>
                  </a:schemeClr>
                </a:solidFill>
              </a:rPr>
              <a:t>The life-cycle begins with design, then proceeds through manufacture, distribution, and primary use and then follows through the waste hierarchy's stages of reduce, reuse and recycle. </a:t>
            </a:r>
          </a:p>
          <a:p>
            <a:endParaRPr lang="en-US" sz="2400" dirty="0" smtClean="0">
              <a:solidFill>
                <a:schemeClr val="accent3">
                  <a:lumMod val="50000"/>
                </a:schemeClr>
              </a:solidFill>
            </a:endParaRPr>
          </a:p>
          <a:p>
            <a:r>
              <a:rPr lang="en-US" sz="2400" dirty="0" smtClean="0">
                <a:solidFill>
                  <a:schemeClr val="accent3">
                    <a:lumMod val="50000"/>
                  </a:schemeClr>
                </a:solidFill>
              </a:rPr>
              <a:t>Each stage in the life-cycle offers opportunities for policy intervention, to rethink the need for the product, to redesign to minimize waste potential, to extend its use. </a:t>
            </a:r>
          </a:p>
          <a:p>
            <a:endParaRPr lang="en-US" sz="2400" dirty="0" smtClean="0">
              <a:solidFill>
                <a:schemeClr val="accent3">
                  <a:lumMod val="50000"/>
                </a:schemeClr>
              </a:solidFill>
            </a:endParaRPr>
          </a:p>
          <a:p>
            <a:r>
              <a:rPr lang="en-US" sz="2400" dirty="0" smtClean="0">
                <a:solidFill>
                  <a:schemeClr val="accent3">
                    <a:lumMod val="50000"/>
                  </a:schemeClr>
                </a:solidFill>
              </a:rPr>
              <a:t>Product life-cycle analysis is a way to optimize the use of the world's limited resources by avoiding the unnecessary generation of waste.</a:t>
            </a:r>
            <a:endParaRPr lang="en-US" sz="2400" dirty="0" smtClean="0"/>
          </a:p>
        </p:txBody>
      </p:sp>
    </p:spTree>
  </p:cSld>
  <p:clrMapOvr>
    <a:masterClrMapping/>
  </p:clrMapOvr>
  <p:transition>
    <p:circl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nodePh="1">
                                  <p:stCondLst>
                                    <p:cond delay="0"/>
                                  </p:stCondLst>
                                  <p:endCondLst>
                                    <p:cond evt="begin" delay="0">
                                      <p:tn val="5"/>
                                    </p:cond>
                                  </p:end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282" y="214290"/>
            <a:ext cx="8715436" cy="857256"/>
          </a:xfrm>
        </p:spPr>
        <p:txBody>
          <a:bodyPr>
            <a:noAutofit/>
          </a:bodyPr>
          <a:lstStyle/>
          <a:p>
            <a:r>
              <a:rPr lang="en-US" b="1" dirty="0" smtClean="0">
                <a:solidFill>
                  <a:schemeClr val="accent3">
                    <a:lumMod val="75000"/>
                  </a:schemeClr>
                </a:solidFill>
              </a:rPr>
              <a:t>Resource efficiency</a:t>
            </a:r>
            <a:endParaRPr lang="en-US" b="1" dirty="0">
              <a:solidFill>
                <a:schemeClr val="accent3">
                  <a:lumMod val="75000"/>
                </a:schemeClr>
              </a:solidFill>
            </a:endParaRPr>
          </a:p>
        </p:txBody>
      </p:sp>
      <p:sp>
        <p:nvSpPr>
          <p:cNvPr id="6" name="Content Placeholder 2"/>
          <p:cNvSpPr txBox="1">
            <a:spLocks/>
          </p:cNvSpPr>
          <p:nvPr/>
        </p:nvSpPr>
        <p:spPr>
          <a:xfrm>
            <a:off x="4071934" y="1285860"/>
            <a:ext cx="4114832" cy="2471742"/>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tabLst/>
              <a:defRPr/>
            </a:pPr>
            <a:endParaRPr kumimoji="0" lang="en-US" sz="3200" b="1" i="0" u="none" strike="noStrike" kern="1200" cap="none" spc="0" normalizeH="0" baseline="0" noProof="0" dirty="0" smtClean="0">
              <a:ln>
                <a:noFill/>
              </a:ln>
              <a:solidFill>
                <a:schemeClr val="accent3">
                  <a:lumMod val="50000"/>
                </a:schemeClr>
              </a:solidFill>
              <a:effectLst/>
              <a:uLnTx/>
              <a:uFillTx/>
              <a:latin typeface="+mn-lt"/>
              <a:ea typeface="+mn-ea"/>
              <a:cs typeface="+mn-cs"/>
            </a:endParaRPr>
          </a:p>
        </p:txBody>
      </p:sp>
      <p:sp>
        <p:nvSpPr>
          <p:cNvPr id="8" name="TextBox 7"/>
          <p:cNvSpPr txBox="1"/>
          <p:nvPr/>
        </p:nvSpPr>
        <p:spPr>
          <a:xfrm>
            <a:off x="642910" y="1192114"/>
            <a:ext cx="8215370" cy="4154984"/>
          </a:xfrm>
          <a:prstGeom prst="rect">
            <a:avLst/>
          </a:prstGeom>
          <a:noFill/>
        </p:spPr>
        <p:txBody>
          <a:bodyPr wrap="square" rtlCol="0">
            <a:spAutoFit/>
          </a:bodyPr>
          <a:lstStyle/>
          <a:p>
            <a:r>
              <a:rPr lang="en-US" sz="2400" dirty="0" smtClean="0">
                <a:solidFill>
                  <a:schemeClr val="accent3">
                    <a:lumMod val="50000"/>
                  </a:schemeClr>
                </a:solidFill>
              </a:rPr>
              <a:t>Resource efficiency reflects the understanding that global economic growth and development can not be sustained at current production and consumption patterns. </a:t>
            </a:r>
          </a:p>
          <a:p>
            <a:endParaRPr lang="en-US" sz="2400" dirty="0" smtClean="0">
              <a:solidFill>
                <a:schemeClr val="accent3">
                  <a:lumMod val="50000"/>
                </a:schemeClr>
              </a:solidFill>
            </a:endParaRPr>
          </a:p>
          <a:p>
            <a:r>
              <a:rPr lang="en-US" sz="2400" dirty="0" smtClean="0">
                <a:solidFill>
                  <a:schemeClr val="accent3">
                    <a:lumMod val="50000"/>
                  </a:schemeClr>
                </a:solidFill>
              </a:rPr>
              <a:t>Globally, humanity extracts more resources to produce goods than the planet can replenish. </a:t>
            </a:r>
          </a:p>
          <a:p>
            <a:endParaRPr lang="en-US" sz="2400" dirty="0" smtClean="0">
              <a:solidFill>
                <a:schemeClr val="accent3">
                  <a:lumMod val="50000"/>
                </a:schemeClr>
              </a:solidFill>
            </a:endParaRPr>
          </a:p>
          <a:p>
            <a:r>
              <a:rPr lang="en-US" sz="2400" dirty="0" smtClean="0">
                <a:solidFill>
                  <a:schemeClr val="accent3">
                    <a:lumMod val="50000"/>
                  </a:schemeClr>
                </a:solidFill>
              </a:rPr>
              <a:t>Resource efficiency is the reduction of the environmental impact from the production and consumption of these goods, from final raw material extraction to the last use and disposal.</a:t>
            </a:r>
            <a:endParaRPr lang="en-US" sz="2400" dirty="0" smtClean="0"/>
          </a:p>
        </p:txBody>
      </p:sp>
    </p:spTree>
  </p:cSld>
  <p:clrMapOvr>
    <a:masterClrMapping/>
  </p:clrMapOvr>
  <p:transition>
    <p:circl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nodePh="1">
                                  <p:stCondLst>
                                    <p:cond delay="0"/>
                                  </p:stCondLst>
                                  <p:endCondLst>
                                    <p:cond evt="begin" delay="0">
                                      <p:tn val="5"/>
                                    </p:cond>
                                  </p:end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282" y="214290"/>
            <a:ext cx="8715436" cy="857256"/>
          </a:xfrm>
        </p:spPr>
        <p:txBody>
          <a:bodyPr>
            <a:noAutofit/>
          </a:bodyPr>
          <a:lstStyle/>
          <a:p>
            <a:r>
              <a:rPr lang="en-US" b="1" dirty="0" smtClean="0">
                <a:solidFill>
                  <a:schemeClr val="accent3">
                    <a:lumMod val="75000"/>
                  </a:schemeClr>
                </a:solidFill>
              </a:rPr>
              <a:t>Polluter-pays Principle</a:t>
            </a:r>
            <a:endParaRPr lang="en-US" b="1" dirty="0">
              <a:solidFill>
                <a:schemeClr val="accent3">
                  <a:lumMod val="75000"/>
                </a:schemeClr>
              </a:solidFill>
            </a:endParaRPr>
          </a:p>
        </p:txBody>
      </p:sp>
      <p:sp>
        <p:nvSpPr>
          <p:cNvPr id="6" name="Content Placeholder 2"/>
          <p:cNvSpPr txBox="1">
            <a:spLocks/>
          </p:cNvSpPr>
          <p:nvPr/>
        </p:nvSpPr>
        <p:spPr>
          <a:xfrm>
            <a:off x="4071934" y="1285860"/>
            <a:ext cx="4114832" cy="2471742"/>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tabLst/>
              <a:defRPr/>
            </a:pPr>
            <a:endParaRPr kumimoji="0" lang="en-US" sz="3200" b="1" i="0" u="none" strike="noStrike" kern="1200" cap="none" spc="0" normalizeH="0" baseline="0" noProof="0" dirty="0" smtClean="0">
              <a:ln>
                <a:noFill/>
              </a:ln>
              <a:solidFill>
                <a:schemeClr val="accent3">
                  <a:lumMod val="50000"/>
                </a:schemeClr>
              </a:solidFill>
              <a:effectLst/>
              <a:uLnTx/>
              <a:uFillTx/>
              <a:latin typeface="+mn-lt"/>
              <a:ea typeface="+mn-ea"/>
              <a:cs typeface="+mn-cs"/>
            </a:endParaRPr>
          </a:p>
        </p:txBody>
      </p:sp>
      <p:sp>
        <p:nvSpPr>
          <p:cNvPr id="8" name="TextBox 7"/>
          <p:cNvSpPr txBox="1"/>
          <p:nvPr/>
        </p:nvSpPr>
        <p:spPr>
          <a:xfrm>
            <a:off x="642910" y="1857364"/>
            <a:ext cx="8215370" cy="1938992"/>
          </a:xfrm>
          <a:prstGeom prst="rect">
            <a:avLst/>
          </a:prstGeom>
          <a:noFill/>
        </p:spPr>
        <p:txBody>
          <a:bodyPr wrap="square" rtlCol="0">
            <a:spAutoFit/>
          </a:bodyPr>
          <a:lstStyle/>
          <a:p>
            <a:r>
              <a:rPr lang="en-US" sz="2400" dirty="0" smtClean="0">
                <a:solidFill>
                  <a:schemeClr val="accent3">
                    <a:lumMod val="50000"/>
                  </a:schemeClr>
                </a:solidFill>
              </a:rPr>
              <a:t>The polluter-pays principle mandates that the polluting party pays for the impact on the environment. With respect to waste management, this generally refers to the requirement for a waste generator to pay for appropriate disposal of the unrecoverable material.</a:t>
            </a:r>
            <a:endParaRPr lang="en-US" sz="2400" dirty="0" smtClean="0"/>
          </a:p>
        </p:txBody>
      </p:sp>
    </p:spTree>
  </p:cSld>
  <p:clrMapOvr>
    <a:masterClrMapping/>
  </p:clrMapOvr>
  <p:transition>
    <p:circl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nodePh="1">
                                  <p:stCondLst>
                                    <p:cond delay="0"/>
                                  </p:stCondLst>
                                  <p:endCondLst>
                                    <p:cond evt="begin" delay="0">
                                      <p:tn val="5"/>
                                    </p:cond>
                                  </p:end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282" y="214290"/>
            <a:ext cx="8715436" cy="857256"/>
          </a:xfrm>
        </p:spPr>
        <p:txBody>
          <a:bodyPr>
            <a:noAutofit/>
          </a:bodyPr>
          <a:lstStyle/>
          <a:p>
            <a:r>
              <a:rPr lang="en-US" b="1" dirty="0" smtClean="0">
                <a:solidFill>
                  <a:schemeClr val="accent3">
                    <a:lumMod val="75000"/>
                  </a:schemeClr>
                </a:solidFill>
              </a:rPr>
              <a:t>Disposal methods</a:t>
            </a:r>
            <a:endParaRPr lang="en-US" b="1" dirty="0">
              <a:solidFill>
                <a:schemeClr val="accent3">
                  <a:lumMod val="75000"/>
                </a:schemeClr>
              </a:solidFill>
            </a:endParaRPr>
          </a:p>
        </p:txBody>
      </p:sp>
      <p:sp>
        <p:nvSpPr>
          <p:cNvPr id="6" name="Content Placeholder 2"/>
          <p:cNvSpPr txBox="1">
            <a:spLocks/>
          </p:cNvSpPr>
          <p:nvPr/>
        </p:nvSpPr>
        <p:spPr>
          <a:xfrm>
            <a:off x="4071934" y="1285860"/>
            <a:ext cx="4114832" cy="2471742"/>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tabLst/>
              <a:defRPr/>
            </a:pPr>
            <a:endParaRPr kumimoji="0" lang="en-US" sz="3200" b="1" i="0" u="none" strike="noStrike" kern="1200" cap="none" spc="0" normalizeH="0" baseline="0" noProof="0" dirty="0" smtClean="0">
              <a:ln>
                <a:noFill/>
              </a:ln>
              <a:solidFill>
                <a:schemeClr val="accent3">
                  <a:lumMod val="50000"/>
                </a:schemeClr>
              </a:solidFill>
              <a:effectLst/>
              <a:uLnTx/>
              <a:uFillTx/>
              <a:latin typeface="+mn-lt"/>
              <a:ea typeface="+mn-ea"/>
              <a:cs typeface="+mn-cs"/>
            </a:endParaRPr>
          </a:p>
        </p:txBody>
      </p:sp>
      <p:sp>
        <p:nvSpPr>
          <p:cNvPr id="8" name="TextBox 7"/>
          <p:cNvSpPr txBox="1"/>
          <p:nvPr/>
        </p:nvSpPr>
        <p:spPr>
          <a:xfrm>
            <a:off x="428596" y="1198324"/>
            <a:ext cx="8215370" cy="5016758"/>
          </a:xfrm>
          <a:prstGeom prst="rect">
            <a:avLst/>
          </a:prstGeom>
          <a:noFill/>
        </p:spPr>
        <p:txBody>
          <a:bodyPr wrap="square" rtlCol="0">
            <a:spAutoFit/>
          </a:bodyPr>
          <a:lstStyle/>
          <a:p>
            <a:r>
              <a:rPr lang="en-US" sz="2000" b="1" dirty="0" smtClean="0">
                <a:solidFill>
                  <a:schemeClr val="accent3">
                    <a:lumMod val="50000"/>
                  </a:schemeClr>
                </a:solidFill>
              </a:rPr>
              <a:t>Landfill</a:t>
            </a:r>
          </a:p>
          <a:p>
            <a:r>
              <a:rPr lang="en-US" sz="2000" dirty="0" smtClean="0"/>
              <a:t>A landfill is a site for the disposal of waste materials by burial. Landfill is the oldest form of waste treatment, although the burial of the waste is modern; historically, refuse was simply left in piles or thrown into pits. Historically, landfills have been the most common method of organized waste disposal and remain so in many places around the world. </a:t>
            </a:r>
          </a:p>
          <a:p>
            <a:endParaRPr lang="en-US" sz="2000" dirty="0" smtClean="0"/>
          </a:p>
          <a:p>
            <a:r>
              <a:rPr lang="en-US" sz="2000" b="1" dirty="0" smtClean="0"/>
              <a:t>Incineration</a:t>
            </a:r>
          </a:p>
          <a:p>
            <a:r>
              <a:rPr lang="en-US" sz="2000" dirty="0" smtClean="0"/>
              <a:t>Incineration is a disposal method in which solid organic wastes are subjected to combustion so as to convert them into residue and gaseous products. This method is useful for disposal of both municipal solid waste and solid residue from waste water treatment. This process reduces the volumes of solid waste by 80 to 95 percent. Incineration and other high temperature waste treatment systems are sometimes described as "thermal treatment". Incinerators convert waste materials into heat, gas, steam, and ash.</a:t>
            </a:r>
          </a:p>
        </p:txBody>
      </p:sp>
    </p:spTree>
  </p:cSld>
  <p:clrMapOvr>
    <a:masterClrMapping/>
  </p:clrMapOvr>
  <p:transition>
    <p:circl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nodePh="1">
                                  <p:stCondLst>
                                    <p:cond delay="0"/>
                                  </p:stCondLst>
                                  <p:endCondLst>
                                    <p:cond evt="begin" delay="0">
                                      <p:tn val="5"/>
                                    </p:cond>
                                  </p:end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282" y="214290"/>
            <a:ext cx="8715436" cy="857256"/>
          </a:xfrm>
        </p:spPr>
        <p:txBody>
          <a:bodyPr>
            <a:noAutofit/>
          </a:bodyPr>
          <a:lstStyle/>
          <a:p>
            <a:r>
              <a:rPr lang="en-US" b="1" dirty="0" smtClean="0"/>
              <a:t>Recycling</a:t>
            </a:r>
            <a:endParaRPr lang="en-US" b="1" dirty="0">
              <a:solidFill>
                <a:schemeClr val="accent3">
                  <a:lumMod val="75000"/>
                </a:schemeClr>
              </a:solidFill>
            </a:endParaRPr>
          </a:p>
        </p:txBody>
      </p:sp>
      <p:sp>
        <p:nvSpPr>
          <p:cNvPr id="6" name="Content Placeholder 2"/>
          <p:cNvSpPr txBox="1">
            <a:spLocks/>
          </p:cNvSpPr>
          <p:nvPr/>
        </p:nvSpPr>
        <p:spPr>
          <a:xfrm>
            <a:off x="4071934" y="1285860"/>
            <a:ext cx="4114832" cy="2471742"/>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tabLst/>
              <a:defRPr/>
            </a:pPr>
            <a:endParaRPr kumimoji="0" lang="en-US" sz="3200" b="1" i="0" u="none" strike="noStrike" kern="1200" cap="none" spc="0" normalizeH="0" baseline="0" noProof="0" dirty="0" smtClean="0">
              <a:ln>
                <a:noFill/>
              </a:ln>
              <a:solidFill>
                <a:schemeClr val="accent3">
                  <a:lumMod val="50000"/>
                </a:schemeClr>
              </a:solidFill>
              <a:effectLst/>
              <a:uLnTx/>
              <a:uFillTx/>
              <a:latin typeface="+mn-lt"/>
              <a:ea typeface="+mn-ea"/>
              <a:cs typeface="+mn-cs"/>
            </a:endParaRPr>
          </a:p>
        </p:txBody>
      </p:sp>
      <p:sp>
        <p:nvSpPr>
          <p:cNvPr id="8" name="TextBox 7"/>
          <p:cNvSpPr txBox="1"/>
          <p:nvPr/>
        </p:nvSpPr>
        <p:spPr>
          <a:xfrm>
            <a:off x="428596" y="1198324"/>
            <a:ext cx="8215370" cy="5324535"/>
          </a:xfrm>
          <a:prstGeom prst="rect">
            <a:avLst/>
          </a:prstGeom>
          <a:noFill/>
        </p:spPr>
        <p:txBody>
          <a:bodyPr wrap="square" rtlCol="0">
            <a:spAutoFit/>
          </a:bodyPr>
          <a:lstStyle/>
          <a:p>
            <a:pPr algn="just"/>
            <a:r>
              <a:rPr lang="en-US" sz="2000" dirty="0" smtClean="0">
                <a:solidFill>
                  <a:schemeClr val="accent3">
                    <a:lumMod val="50000"/>
                  </a:schemeClr>
                </a:solidFill>
              </a:rPr>
              <a:t>Recycling is a resource recovery practice that refers to the collection and reuse of waste materials such as empty beverage containers. The materials from which the items are made can be reprocessed into new products. </a:t>
            </a:r>
          </a:p>
          <a:p>
            <a:pPr algn="just"/>
            <a:endParaRPr lang="en-US" sz="2000" dirty="0" smtClean="0">
              <a:solidFill>
                <a:schemeClr val="accent3">
                  <a:lumMod val="50000"/>
                </a:schemeClr>
              </a:solidFill>
            </a:endParaRPr>
          </a:p>
          <a:p>
            <a:pPr algn="just"/>
            <a:r>
              <a:rPr lang="en-US" sz="2000" dirty="0" smtClean="0">
                <a:solidFill>
                  <a:schemeClr val="accent3">
                    <a:lumMod val="50000"/>
                  </a:schemeClr>
                </a:solidFill>
              </a:rPr>
              <a:t>Materials for recycling may be collected separately from general waste using dedicated bins and collection vehicles, a procedure called </a:t>
            </a:r>
            <a:r>
              <a:rPr lang="en-US" sz="2000" dirty="0" err="1" smtClean="0">
                <a:solidFill>
                  <a:schemeClr val="accent3">
                    <a:lumMod val="50000"/>
                  </a:schemeClr>
                </a:solidFill>
              </a:rPr>
              <a:t>kerbside</a:t>
            </a:r>
            <a:r>
              <a:rPr lang="en-US" sz="2000" dirty="0" smtClean="0">
                <a:solidFill>
                  <a:schemeClr val="accent3">
                    <a:lumMod val="50000"/>
                  </a:schemeClr>
                </a:solidFill>
              </a:rPr>
              <a:t> collection. </a:t>
            </a:r>
          </a:p>
          <a:p>
            <a:pPr algn="just"/>
            <a:endParaRPr lang="en-US" sz="2000" dirty="0" smtClean="0">
              <a:solidFill>
                <a:schemeClr val="accent3">
                  <a:lumMod val="50000"/>
                </a:schemeClr>
              </a:solidFill>
            </a:endParaRPr>
          </a:p>
          <a:p>
            <a:pPr algn="just"/>
            <a:r>
              <a:rPr lang="en-US" sz="2000" dirty="0" smtClean="0">
                <a:solidFill>
                  <a:schemeClr val="accent3">
                    <a:lumMod val="50000"/>
                  </a:schemeClr>
                </a:solidFill>
              </a:rPr>
              <a:t>In some communities, the owner of the waste is required to separate the materials into different bins (e.g. for paper, plastics, metals) prior to its collection. </a:t>
            </a:r>
          </a:p>
          <a:p>
            <a:pPr algn="just"/>
            <a:endParaRPr lang="en-US" sz="2000" dirty="0" smtClean="0">
              <a:solidFill>
                <a:schemeClr val="accent3">
                  <a:lumMod val="50000"/>
                </a:schemeClr>
              </a:solidFill>
            </a:endParaRPr>
          </a:p>
          <a:p>
            <a:pPr algn="just"/>
            <a:r>
              <a:rPr lang="en-US" sz="2000" dirty="0" smtClean="0">
                <a:solidFill>
                  <a:schemeClr val="accent3">
                    <a:lumMod val="50000"/>
                  </a:schemeClr>
                </a:solidFill>
              </a:rPr>
              <a:t>In other communities, all recyclable materials are placed in a single bin for collection, and the sorting is handled later at a central facility. </a:t>
            </a:r>
          </a:p>
          <a:p>
            <a:pPr algn="just"/>
            <a:endParaRPr lang="en-US" sz="2000" dirty="0" smtClean="0">
              <a:solidFill>
                <a:schemeClr val="accent3">
                  <a:lumMod val="50000"/>
                </a:schemeClr>
              </a:solidFill>
            </a:endParaRPr>
          </a:p>
          <a:p>
            <a:pPr algn="just"/>
            <a:r>
              <a:rPr lang="en-US" sz="2000" dirty="0" smtClean="0">
                <a:solidFill>
                  <a:schemeClr val="accent3">
                    <a:lumMod val="50000"/>
                  </a:schemeClr>
                </a:solidFill>
              </a:rPr>
              <a:t>The latter method is known as "single-stream recycling.</a:t>
            </a:r>
            <a:endParaRPr lang="en-US" sz="2000" dirty="0" smtClean="0"/>
          </a:p>
        </p:txBody>
      </p:sp>
    </p:spTree>
  </p:cSld>
  <p:clrMapOvr>
    <a:masterClrMapping/>
  </p:clrMapOvr>
  <p:transition>
    <p:circl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nodePh="1">
                                  <p:stCondLst>
                                    <p:cond delay="0"/>
                                  </p:stCondLst>
                                  <p:endCondLst>
                                    <p:cond evt="begin" delay="0">
                                      <p:tn val="5"/>
                                    </p:cond>
                                  </p:end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282" y="214290"/>
            <a:ext cx="8715436" cy="857256"/>
          </a:xfrm>
        </p:spPr>
        <p:txBody>
          <a:bodyPr>
            <a:noAutofit/>
          </a:bodyPr>
          <a:lstStyle/>
          <a:p>
            <a:r>
              <a:rPr lang="en-US" b="1" dirty="0" smtClean="0"/>
              <a:t>Re-use</a:t>
            </a:r>
            <a:endParaRPr lang="en-US" b="1" dirty="0">
              <a:solidFill>
                <a:schemeClr val="accent3">
                  <a:lumMod val="75000"/>
                </a:schemeClr>
              </a:solidFill>
            </a:endParaRPr>
          </a:p>
        </p:txBody>
      </p:sp>
      <p:sp>
        <p:nvSpPr>
          <p:cNvPr id="6" name="Content Placeholder 2"/>
          <p:cNvSpPr txBox="1">
            <a:spLocks/>
          </p:cNvSpPr>
          <p:nvPr/>
        </p:nvSpPr>
        <p:spPr>
          <a:xfrm>
            <a:off x="4071934" y="1285860"/>
            <a:ext cx="4114832" cy="2471742"/>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tabLst/>
              <a:defRPr/>
            </a:pPr>
            <a:endParaRPr kumimoji="0" lang="en-US" sz="3200" b="1" i="0" u="none" strike="noStrike" kern="1200" cap="none" spc="0" normalizeH="0" baseline="0" noProof="0" dirty="0" smtClean="0">
              <a:ln>
                <a:noFill/>
              </a:ln>
              <a:solidFill>
                <a:schemeClr val="accent3">
                  <a:lumMod val="50000"/>
                </a:schemeClr>
              </a:solidFill>
              <a:effectLst/>
              <a:uLnTx/>
              <a:uFillTx/>
              <a:latin typeface="+mn-lt"/>
              <a:ea typeface="+mn-ea"/>
              <a:cs typeface="+mn-cs"/>
            </a:endParaRPr>
          </a:p>
        </p:txBody>
      </p:sp>
      <p:sp>
        <p:nvSpPr>
          <p:cNvPr id="8" name="TextBox 7"/>
          <p:cNvSpPr txBox="1"/>
          <p:nvPr/>
        </p:nvSpPr>
        <p:spPr>
          <a:xfrm>
            <a:off x="428596" y="1198324"/>
            <a:ext cx="8215370" cy="4708981"/>
          </a:xfrm>
          <a:prstGeom prst="rect">
            <a:avLst/>
          </a:prstGeom>
          <a:noFill/>
        </p:spPr>
        <p:txBody>
          <a:bodyPr wrap="square" rtlCol="0">
            <a:spAutoFit/>
          </a:bodyPr>
          <a:lstStyle/>
          <a:p>
            <a:r>
              <a:rPr lang="en-US" sz="2000" b="1" dirty="0" smtClean="0"/>
              <a:t>Biological reprocessing</a:t>
            </a:r>
          </a:p>
          <a:p>
            <a:r>
              <a:rPr lang="en-US" sz="2000" dirty="0" smtClean="0"/>
              <a:t>Recoverable materials that are organic in nature, such as plant material, food scraps, and paper products, can be recovered through composting and digestion processes to decompose the organic matter. The resulting organic material is then recycled as mulch or compost for agricultural or landscaping purposes.</a:t>
            </a:r>
          </a:p>
          <a:p>
            <a:pPr algn="just"/>
            <a:endParaRPr lang="en-US" sz="2000" b="1" dirty="0" smtClean="0"/>
          </a:p>
          <a:p>
            <a:pPr algn="just"/>
            <a:r>
              <a:rPr lang="en-US" sz="2000" b="1" dirty="0" smtClean="0"/>
              <a:t>Energy recovery</a:t>
            </a:r>
          </a:p>
          <a:p>
            <a:pPr algn="just"/>
            <a:r>
              <a:rPr lang="en-US" sz="2000" dirty="0" smtClean="0"/>
              <a:t>Energy recovery from waste is the conversion of non-recyclable waste materials into usable heat, electricity, or fuel through a variety of processes, including combustion, gasification, </a:t>
            </a:r>
            <a:r>
              <a:rPr lang="en-US" sz="2000" dirty="0" err="1" smtClean="0"/>
              <a:t>pyrolyzation</a:t>
            </a:r>
            <a:r>
              <a:rPr lang="en-US" sz="2000" dirty="0" smtClean="0"/>
              <a:t>, anaerobic digestion, and landfill gas recovery. </a:t>
            </a:r>
          </a:p>
          <a:p>
            <a:pPr algn="just"/>
            <a:r>
              <a:rPr lang="en-US" sz="2000" dirty="0" smtClean="0"/>
              <a:t>This process is often called waste-to-energy. Energy recovery from waste is part of the non-hazardous waste management hierarchy.</a:t>
            </a:r>
          </a:p>
          <a:p>
            <a:pPr algn="just"/>
            <a:endParaRPr lang="en-US" sz="2000" b="1" dirty="0" smtClean="0"/>
          </a:p>
        </p:txBody>
      </p:sp>
    </p:spTree>
  </p:cSld>
  <p:clrMapOvr>
    <a:masterClrMapping/>
  </p:clrMapOvr>
  <p:transition>
    <p:circl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nodePh="1">
                                  <p:stCondLst>
                                    <p:cond delay="0"/>
                                  </p:stCondLst>
                                  <p:endCondLst>
                                    <p:cond evt="begin" delay="0">
                                      <p:tn val="5"/>
                                    </p:cond>
                                  </p:end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282" y="214290"/>
            <a:ext cx="8715436" cy="857256"/>
          </a:xfrm>
        </p:spPr>
        <p:txBody>
          <a:bodyPr>
            <a:noAutofit/>
          </a:bodyPr>
          <a:lstStyle/>
          <a:p>
            <a:r>
              <a:rPr lang="en-US" b="1" dirty="0" smtClean="0"/>
              <a:t>Re-use</a:t>
            </a:r>
            <a:endParaRPr lang="en-US" b="1" dirty="0">
              <a:solidFill>
                <a:schemeClr val="accent3">
                  <a:lumMod val="75000"/>
                </a:schemeClr>
              </a:solidFill>
            </a:endParaRPr>
          </a:p>
        </p:txBody>
      </p:sp>
      <p:sp>
        <p:nvSpPr>
          <p:cNvPr id="6" name="Content Placeholder 2"/>
          <p:cNvSpPr txBox="1">
            <a:spLocks/>
          </p:cNvSpPr>
          <p:nvPr/>
        </p:nvSpPr>
        <p:spPr>
          <a:xfrm>
            <a:off x="4071934" y="1285860"/>
            <a:ext cx="4114832" cy="2471742"/>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tabLst/>
              <a:defRPr/>
            </a:pPr>
            <a:endParaRPr kumimoji="0" lang="en-US" sz="3200" b="1" i="0" u="none" strike="noStrike" kern="1200" cap="none" spc="0" normalizeH="0" baseline="0" noProof="0" dirty="0" smtClean="0">
              <a:ln>
                <a:noFill/>
              </a:ln>
              <a:solidFill>
                <a:schemeClr val="accent3">
                  <a:lumMod val="50000"/>
                </a:schemeClr>
              </a:solidFill>
              <a:effectLst/>
              <a:uLnTx/>
              <a:uFillTx/>
              <a:latin typeface="+mn-lt"/>
              <a:ea typeface="+mn-ea"/>
              <a:cs typeface="+mn-cs"/>
            </a:endParaRPr>
          </a:p>
        </p:txBody>
      </p:sp>
      <p:sp>
        <p:nvSpPr>
          <p:cNvPr id="8" name="TextBox 7"/>
          <p:cNvSpPr txBox="1"/>
          <p:nvPr/>
        </p:nvSpPr>
        <p:spPr>
          <a:xfrm>
            <a:off x="428596" y="1198324"/>
            <a:ext cx="8215370" cy="5324535"/>
          </a:xfrm>
          <a:prstGeom prst="rect">
            <a:avLst/>
          </a:prstGeom>
          <a:noFill/>
        </p:spPr>
        <p:txBody>
          <a:bodyPr wrap="square" rtlCol="0">
            <a:spAutoFit/>
          </a:bodyPr>
          <a:lstStyle/>
          <a:p>
            <a:pPr algn="just"/>
            <a:r>
              <a:rPr lang="en-US" sz="2000" b="1" dirty="0" err="1" smtClean="0"/>
              <a:t>Pyrolysis</a:t>
            </a:r>
            <a:endParaRPr lang="en-US" sz="2000" b="1" dirty="0" smtClean="0"/>
          </a:p>
          <a:p>
            <a:pPr algn="just"/>
            <a:r>
              <a:rPr lang="en-US" sz="2000" dirty="0" err="1" smtClean="0"/>
              <a:t>Pyrolysis</a:t>
            </a:r>
            <a:r>
              <a:rPr lang="en-US" sz="2000" dirty="0" smtClean="0"/>
              <a:t> is often used to convert many types of domestic and industrial residues into a recovered fuel. Different types of waste input (such as plant waste, food waste, </a:t>
            </a:r>
            <a:r>
              <a:rPr lang="en-US" sz="2000" dirty="0" err="1" smtClean="0"/>
              <a:t>tyres</a:t>
            </a:r>
            <a:r>
              <a:rPr lang="en-US" sz="2000" dirty="0" smtClean="0"/>
              <a:t>) placed in the </a:t>
            </a:r>
            <a:r>
              <a:rPr lang="en-US" sz="2000" dirty="0" err="1" smtClean="0"/>
              <a:t>pyrolysis</a:t>
            </a:r>
            <a:r>
              <a:rPr lang="en-US" sz="2000" dirty="0" smtClean="0"/>
              <a:t> process potentially yield an alternative to fossil fuels. </a:t>
            </a:r>
            <a:r>
              <a:rPr lang="en-US" sz="2000" dirty="0" err="1" smtClean="0"/>
              <a:t>Pyrolysis</a:t>
            </a:r>
            <a:r>
              <a:rPr lang="en-US" sz="2000" dirty="0" smtClean="0"/>
              <a:t> is a process of thermo-chemical decomposition of organic materials by heat in the absence of </a:t>
            </a:r>
            <a:r>
              <a:rPr lang="en-US" sz="2000" dirty="0" err="1" smtClean="0"/>
              <a:t>stoichiometric</a:t>
            </a:r>
            <a:r>
              <a:rPr lang="en-US" sz="2000" dirty="0" smtClean="0"/>
              <a:t> quantities of oxygen; the decomposition produces various hydrocarbon gases.</a:t>
            </a:r>
          </a:p>
          <a:p>
            <a:pPr algn="just"/>
            <a:endParaRPr lang="en-US" sz="2000" dirty="0" smtClean="0"/>
          </a:p>
          <a:p>
            <a:pPr algn="just"/>
            <a:r>
              <a:rPr lang="en-US" sz="2000" b="1" dirty="0" smtClean="0"/>
              <a:t>Resource recovery</a:t>
            </a:r>
          </a:p>
          <a:p>
            <a:pPr algn="just"/>
            <a:r>
              <a:rPr lang="en-US" sz="2000" dirty="0" smtClean="0"/>
              <a:t>Resource recovery is the systematic diversion of waste, which was intended for disposal, for a specific next use.[29] It is the processing of recyclables to extract or recover materials and resources, or convert to energy.[30] These activities are performed at a resource recovery facility.[30] Resource recovery is not only environmentally important, but it is also cost-effective.[31] It decreases the amount of waste for disposal, saves space in landfills, and conserves natural resources.</a:t>
            </a:r>
          </a:p>
        </p:txBody>
      </p:sp>
    </p:spTree>
  </p:cSld>
  <p:clrMapOvr>
    <a:masterClrMapping/>
  </p:clrMapOvr>
  <p:transition>
    <p:circl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nodePh="1">
                                  <p:stCondLst>
                                    <p:cond delay="0"/>
                                  </p:stCondLst>
                                  <p:endCondLst>
                                    <p:cond evt="begin" delay="0">
                                      <p:tn val="5"/>
                                    </p:cond>
                                  </p:end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357422" y="285729"/>
            <a:ext cx="4429156" cy="1143008"/>
          </a:xfrm>
        </p:spPr>
        <p:txBody>
          <a:bodyPr>
            <a:normAutofit/>
          </a:bodyPr>
          <a:lstStyle/>
          <a:p>
            <a:r>
              <a:rPr lang="en-US" sz="5400" b="1" dirty="0" smtClean="0">
                <a:solidFill>
                  <a:schemeClr val="accent3">
                    <a:lumMod val="75000"/>
                  </a:schemeClr>
                </a:solidFill>
              </a:rPr>
              <a:t>Waste</a:t>
            </a:r>
            <a:endParaRPr lang="en-US" sz="5400" b="1" dirty="0">
              <a:solidFill>
                <a:schemeClr val="accent3">
                  <a:lumMod val="75000"/>
                </a:schemeClr>
              </a:solidFill>
            </a:endParaRPr>
          </a:p>
        </p:txBody>
      </p:sp>
      <p:sp>
        <p:nvSpPr>
          <p:cNvPr id="5" name="Subtitle 4"/>
          <p:cNvSpPr>
            <a:spLocks noGrp="1"/>
          </p:cNvSpPr>
          <p:nvPr>
            <p:ph type="subTitle" idx="1"/>
          </p:nvPr>
        </p:nvSpPr>
        <p:spPr>
          <a:xfrm>
            <a:off x="928662" y="1571612"/>
            <a:ext cx="6786610" cy="3357586"/>
          </a:xfrm>
        </p:spPr>
        <p:txBody>
          <a:bodyPr>
            <a:normAutofit fontScale="77500" lnSpcReduction="20000"/>
          </a:bodyPr>
          <a:lstStyle/>
          <a:p>
            <a:pPr algn="just"/>
            <a:r>
              <a:rPr lang="en-US" b="1" dirty="0" smtClean="0">
                <a:solidFill>
                  <a:schemeClr val="accent3">
                    <a:lumMod val="50000"/>
                  </a:schemeClr>
                </a:solidFill>
              </a:rPr>
              <a:t>Waste</a:t>
            </a:r>
            <a:r>
              <a:rPr lang="en-US" dirty="0" smtClean="0">
                <a:solidFill>
                  <a:schemeClr val="accent3">
                    <a:lumMod val="50000"/>
                  </a:schemeClr>
                </a:solidFill>
              </a:rPr>
              <a:t> (or </a:t>
            </a:r>
            <a:r>
              <a:rPr lang="en-US" b="1" dirty="0" smtClean="0">
                <a:solidFill>
                  <a:schemeClr val="accent3">
                    <a:lumMod val="50000"/>
                  </a:schemeClr>
                </a:solidFill>
              </a:rPr>
              <a:t>wastes</a:t>
            </a:r>
            <a:r>
              <a:rPr lang="en-US" dirty="0" smtClean="0">
                <a:solidFill>
                  <a:schemeClr val="accent3">
                    <a:lumMod val="50000"/>
                  </a:schemeClr>
                </a:solidFill>
              </a:rPr>
              <a:t>) are unwanted or unusable materials. Waste is any substance which is discarded after primary use, or is worthless, defective and of no use. A by-product by contrast is a joint product of relatively minor economic value. </a:t>
            </a:r>
          </a:p>
          <a:p>
            <a:pPr algn="just"/>
            <a:r>
              <a:rPr lang="en-US" dirty="0" smtClean="0">
                <a:solidFill>
                  <a:schemeClr val="accent3">
                    <a:lumMod val="50000"/>
                  </a:schemeClr>
                </a:solidFill>
              </a:rPr>
              <a:t>A waste product may become a by-product, joint product or resource through an invention that raises a waste product's value above zero.</a:t>
            </a:r>
            <a:endParaRPr lang="en-US" dirty="0">
              <a:solidFill>
                <a:schemeClr val="accent3">
                  <a:lumMod val="50000"/>
                </a:schemeClr>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282" y="428604"/>
            <a:ext cx="8715436" cy="857256"/>
          </a:xfrm>
        </p:spPr>
        <p:txBody>
          <a:bodyPr>
            <a:noAutofit/>
          </a:bodyPr>
          <a:lstStyle/>
          <a:p>
            <a:r>
              <a:rPr lang="en-US" b="1" dirty="0" smtClean="0"/>
              <a:t>Re-use</a:t>
            </a:r>
            <a:endParaRPr lang="en-US" b="1" dirty="0">
              <a:solidFill>
                <a:schemeClr val="accent3">
                  <a:lumMod val="75000"/>
                </a:schemeClr>
              </a:solidFill>
            </a:endParaRPr>
          </a:p>
        </p:txBody>
      </p:sp>
      <p:sp>
        <p:nvSpPr>
          <p:cNvPr id="6" name="Content Placeholder 2"/>
          <p:cNvSpPr txBox="1">
            <a:spLocks/>
          </p:cNvSpPr>
          <p:nvPr/>
        </p:nvSpPr>
        <p:spPr>
          <a:xfrm>
            <a:off x="4071934" y="1285860"/>
            <a:ext cx="4114832" cy="2471742"/>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tabLst/>
              <a:defRPr/>
            </a:pPr>
            <a:endParaRPr kumimoji="0" lang="en-US" sz="3200" b="1" i="0" u="none" strike="noStrike" kern="1200" cap="none" spc="0" normalizeH="0" baseline="0" noProof="0" dirty="0" smtClean="0">
              <a:ln>
                <a:noFill/>
              </a:ln>
              <a:solidFill>
                <a:schemeClr val="accent3">
                  <a:lumMod val="50000"/>
                </a:schemeClr>
              </a:solidFill>
              <a:effectLst/>
              <a:uLnTx/>
              <a:uFillTx/>
              <a:latin typeface="+mn-lt"/>
              <a:ea typeface="+mn-ea"/>
              <a:cs typeface="+mn-cs"/>
            </a:endParaRPr>
          </a:p>
        </p:txBody>
      </p:sp>
      <p:sp>
        <p:nvSpPr>
          <p:cNvPr id="8" name="TextBox 7"/>
          <p:cNvSpPr txBox="1"/>
          <p:nvPr/>
        </p:nvSpPr>
        <p:spPr>
          <a:xfrm>
            <a:off x="428596" y="1594199"/>
            <a:ext cx="8215370" cy="3477875"/>
          </a:xfrm>
          <a:prstGeom prst="rect">
            <a:avLst/>
          </a:prstGeom>
          <a:noFill/>
        </p:spPr>
        <p:txBody>
          <a:bodyPr wrap="square" rtlCol="0">
            <a:spAutoFit/>
          </a:bodyPr>
          <a:lstStyle/>
          <a:p>
            <a:pPr algn="just"/>
            <a:r>
              <a:rPr lang="en-US" sz="2000" b="1" dirty="0" smtClean="0"/>
              <a:t>Sustainability</a:t>
            </a:r>
          </a:p>
          <a:p>
            <a:pPr algn="just"/>
            <a:r>
              <a:rPr lang="en-US" sz="2000" dirty="0" smtClean="0"/>
              <a:t>The management of waste is a key component in a business' ability to maintain ISO14001 accreditation. The standard encourages companies to improve their environmental efficiencies each year by eliminating waste through resource recovery practices. One way to do this is by adopting resource recovery practices like recycling materials such as glass, food scraps, paper and cardboard, plastic bottles and metal. Recycled materials can often be sold to the construction industry. Many inorganic waste streams can be used to produce materials for construction. Concrete and bricks can be recycled as artificial gravel.</a:t>
            </a:r>
          </a:p>
          <a:p>
            <a:pPr algn="just"/>
            <a:endParaRPr lang="en-US" sz="2000" dirty="0" smtClean="0"/>
          </a:p>
        </p:txBody>
      </p:sp>
    </p:spTree>
  </p:cSld>
  <p:clrMapOvr>
    <a:masterClrMapping/>
  </p:clrMapOvr>
  <p:transition>
    <p:circl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nodePh="1">
                                  <p:stCondLst>
                                    <p:cond delay="0"/>
                                  </p:stCondLst>
                                  <p:endCondLst>
                                    <p:cond evt="begin" delay="0">
                                      <p:tn val="5"/>
                                    </p:cond>
                                  </p:end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282" y="428604"/>
            <a:ext cx="8715436" cy="857256"/>
          </a:xfrm>
        </p:spPr>
        <p:txBody>
          <a:bodyPr>
            <a:noAutofit/>
          </a:bodyPr>
          <a:lstStyle/>
          <a:p>
            <a:r>
              <a:rPr lang="en-US" b="1" dirty="0" smtClean="0"/>
              <a:t>Liquid waste-management</a:t>
            </a:r>
            <a:endParaRPr lang="en-US" b="1" dirty="0">
              <a:solidFill>
                <a:schemeClr val="accent3">
                  <a:lumMod val="75000"/>
                </a:schemeClr>
              </a:solidFill>
            </a:endParaRPr>
          </a:p>
        </p:txBody>
      </p:sp>
      <p:sp>
        <p:nvSpPr>
          <p:cNvPr id="6" name="Content Placeholder 2"/>
          <p:cNvSpPr txBox="1">
            <a:spLocks/>
          </p:cNvSpPr>
          <p:nvPr/>
        </p:nvSpPr>
        <p:spPr>
          <a:xfrm>
            <a:off x="4071934" y="1285860"/>
            <a:ext cx="4114832" cy="2471742"/>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tabLst/>
              <a:defRPr/>
            </a:pPr>
            <a:endParaRPr kumimoji="0" lang="en-US" sz="3200" b="1" i="0" u="none" strike="noStrike" kern="1200" cap="none" spc="0" normalizeH="0" baseline="0" noProof="0" dirty="0" smtClean="0">
              <a:ln>
                <a:noFill/>
              </a:ln>
              <a:solidFill>
                <a:schemeClr val="accent3">
                  <a:lumMod val="50000"/>
                </a:schemeClr>
              </a:solidFill>
              <a:effectLst/>
              <a:uLnTx/>
              <a:uFillTx/>
              <a:latin typeface="+mn-lt"/>
              <a:ea typeface="+mn-ea"/>
              <a:cs typeface="+mn-cs"/>
            </a:endParaRPr>
          </a:p>
        </p:txBody>
      </p:sp>
      <p:sp>
        <p:nvSpPr>
          <p:cNvPr id="8" name="TextBox 7"/>
          <p:cNvSpPr txBox="1"/>
          <p:nvPr/>
        </p:nvSpPr>
        <p:spPr>
          <a:xfrm>
            <a:off x="428596" y="1594199"/>
            <a:ext cx="8215370" cy="2554545"/>
          </a:xfrm>
          <a:prstGeom prst="rect">
            <a:avLst/>
          </a:prstGeom>
          <a:noFill/>
        </p:spPr>
        <p:txBody>
          <a:bodyPr wrap="square" rtlCol="0">
            <a:spAutoFit/>
          </a:bodyPr>
          <a:lstStyle/>
          <a:p>
            <a:pPr algn="just"/>
            <a:r>
              <a:rPr lang="en-US" sz="2000" b="1" dirty="0" smtClean="0"/>
              <a:t>Sewage sludge</a:t>
            </a:r>
          </a:p>
          <a:p>
            <a:pPr algn="just"/>
            <a:r>
              <a:rPr lang="en-US" sz="2000" dirty="0" smtClean="0"/>
              <a:t>Sewage sludge is produced by waste water treatment processes. Due to rapid urbanization, there has been an increase in municipal waste water that results 0.1–30.8 kg of sewage per population equivalent per year (kg/</a:t>
            </a:r>
            <a:r>
              <a:rPr lang="en-US" sz="2000" dirty="0" err="1" smtClean="0"/>
              <a:t>p.e</a:t>
            </a:r>
            <a:r>
              <a:rPr lang="en-US" sz="2000" dirty="0" smtClean="0"/>
              <a:t>/year).</a:t>
            </a:r>
          </a:p>
          <a:p>
            <a:pPr algn="just"/>
            <a:endParaRPr lang="en-US" sz="2000" dirty="0" smtClean="0"/>
          </a:p>
          <a:p>
            <a:pPr algn="just"/>
            <a:r>
              <a:rPr lang="en-US" sz="2000" dirty="0" smtClean="0"/>
              <a:t>Common disposal practices of sewage sludge are incineration, composting, and landfill.</a:t>
            </a:r>
          </a:p>
        </p:txBody>
      </p:sp>
    </p:spTree>
  </p:cSld>
  <p:clrMapOvr>
    <a:masterClrMapping/>
  </p:clrMapOvr>
  <p:transition>
    <p:circl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nodePh="1">
                                  <p:stCondLst>
                                    <p:cond delay="0"/>
                                  </p:stCondLst>
                                  <p:endCondLst>
                                    <p:cond evt="begin" delay="0">
                                      <p:tn val="5"/>
                                    </p:cond>
                                  </p:end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28604"/>
            <a:ext cx="9144000" cy="857256"/>
          </a:xfrm>
        </p:spPr>
        <p:txBody>
          <a:bodyPr>
            <a:noAutofit/>
          </a:bodyPr>
          <a:lstStyle/>
          <a:p>
            <a:r>
              <a:rPr lang="en-US" b="1" dirty="0" smtClean="0"/>
              <a:t>Avoidance &amp; reduction methods</a:t>
            </a:r>
            <a:endParaRPr lang="en-US" b="1" dirty="0">
              <a:solidFill>
                <a:schemeClr val="accent3">
                  <a:lumMod val="75000"/>
                </a:schemeClr>
              </a:solidFill>
            </a:endParaRPr>
          </a:p>
        </p:txBody>
      </p:sp>
      <p:sp>
        <p:nvSpPr>
          <p:cNvPr id="8" name="TextBox 7"/>
          <p:cNvSpPr txBox="1"/>
          <p:nvPr/>
        </p:nvSpPr>
        <p:spPr>
          <a:xfrm>
            <a:off x="428596" y="1594199"/>
            <a:ext cx="8215370" cy="2554545"/>
          </a:xfrm>
          <a:prstGeom prst="rect">
            <a:avLst/>
          </a:prstGeom>
          <a:noFill/>
        </p:spPr>
        <p:txBody>
          <a:bodyPr wrap="square" rtlCol="0">
            <a:spAutoFit/>
          </a:bodyPr>
          <a:lstStyle/>
          <a:p>
            <a:pPr algn="just"/>
            <a:r>
              <a:rPr lang="en-US" sz="2000" dirty="0" smtClean="0"/>
              <a:t>Methods of avoidance include reuse of second-hand products, repairing broken items instead of buying new ones, designing products to be refillable or reusable (such as cotton instead of plastic shopping bags), encouraging consumers to avoid using disposable products (such as disposable cutlery), removing any food/liquid remains from cans and packaging, and designing products that use less material to achieve the same purpose (for example, light weighting of beverage cans).</a:t>
            </a:r>
          </a:p>
        </p:txBody>
      </p:sp>
    </p:spTree>
  </p:cSld>
  <p:clrMapOvr>
    <a:masterClrMapping/>
  </p:clrMapOvr>
  <p:transition>
    <p:circl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28604"/>
            <a:ext cx="9144000" cy="1214446"/>
          </a:xfrm>
        </p:spPr>
        <p:txBody>
          <a:bodyPr>
            <a:noAutofit/>
          </a:bodyPr>
          <a:lstStyle/>
          <a:p>
            <a:r>
              <a:rPr lang="en-US" b="1" dirty="0" smtClean="0"/>
              <a:t>Challenges in developing countries</a:t>
            </a:r>
            <a:endParaRPr lang="en-US" b="1" dirty="0">
              <a:solidFill>
                <a:schemeClr val="accent3">
                  <a:lumMod val="75000"/>
                </a:schemeClr>
              </a:solidFill>
            </a:endParaRPr>
          </a:p>
        </p:txBody>
      </p:sp>
      <p:sp>
        <p:nvSpPr>
          <p:cNvPr id="8" name="TextBox 7"/>
          <p:cNvSpPr txBox="1"/>
          <p:nvPr/>
        </p:nvSpPr>
        <p:spPr>
          <a:xfrm>
            <a:off x="428596" y="1803149"/>
            <a:ext cx="8215370" cy="4093428"/>
          </a:xfrm>
          <a:prstGeom prst="rect">
            <a:avLst/>
          </a:prstGeom>
          <a:noFill/>
        </p:spPr>
        <p:txBody>
          <a:bodyPr wrap="square" rtlCol="0">
            <a:spAutoFit/>
          </a:bodyPr>
          <a:lstStyle/>
          <a:p>
            <a:pPr algn="just"/>
            <a:r>
              <a:rPr lang="en-US" sz="2000" dirty="0" smtClean="0"/>
              <a:t>Areas with developing economies often experience exhausted waste collection services and inadequately managed and uncontrolled dumpsites. The problems are worsening. </a:t>
            </a:r>
          </a:p>
          <a:p>
            <a:pPr algn="just"/>
            <a:endParaRPr lang="en-US" sz="2000" dirty="0" smtClean="0"/>
          </a:p>
          <a:p>
            <a:pPr algn="just"/>
            <a:r>
              <a:rPr lang="en-US" sz="2000" dirty="0" smtClean="0"/>
              <a:t>Problems with governance complicate the situation. </a:t>
            </a:r>
          </a:p>
          <a:p>
            <a:pPr algn="just"/>
            <a:endParaRPr lang="en-US" sz="2000" dirty="0" smtClean="0"/>
          </a:p>
          <a:p>
            <a:pPr algn="just"/>
            <a:r>
              <a:rPr lang="en-US" sz="2000" dirty="0" smtClean="0"/>
              <a:t>Waste management in these countries and cities is an ongoing challenge due to weak institutions, chronic under-resourcing and rapid urbanization.</a:t>
            </a:r>
          </a:p>
          <a:p>
            <a:pPr algn="just"/>
            <a:endParaRPr lang="en-US" sz="2000" dirty="0" smtClean="0"/>
          </a:p>
          <a:p>
            <a:pPr algn="just"/>
            <a:r>
              <a:rPr lang="en-US" sz="2000" dirty="0" smtClean="0"/>
              <a:t>All of these challenges, along with the lack of understanding of different factors that contribute to the hierarchy of waste management, affect the treatment of waste</a:t>
            </a:r>
          </a:p>
        </p:txBody>
      </p:sp>
    </p:spTree>
  </p:cSld>
  <p:clrMapOvr>
    <a:masterClrMapping/>
  </p:clrMapOvr>
  <p:transition>
    <p:circl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285729"/>
            <a:ext cx="9144000" cy="1143008"/>
          </a:xfrm>
        </p:spPr>
        <p:txBody>
          <a:bodyPr>
            <a:normAutofit fontScale="90000"/>
          </a:bodyPr>
          <a:lstStyle/>
          <a:p>
            <a:r>
              <a:rPr lang="en-US" sz="5400" b="1" dirty="0" smtClean="0">
                <a:solidFill>
                  <a:schemeClr val="accent3">
                    <a:lumMod val="75000"/>
                  </a:schemeClr>
                </a:solidFill>
              </a:rPr>
              <a:t>Goals of waste management</a:t>
            </a:r>
            <a:endParaRPr lang="en-US" sz="5400" b="1" dirty="0">
              <a:solidFill>
                <a:schemeClr val="accent3">
                  <a:lumMod val="75000"/>
                </a:schemeClr>
              </a:solidFill>
            </a:endParaRPr>
          </a:p>
        </p:txBody>
      </p:sp>
      <p:sp>
        <p:nvSpPr>
          <p:cNvPr id="5" name="Subtitle 4"/>
          <p:cNvSpPr>
            <a:spLocks noGrp="1"/>
          </p:cNvSpPr>
          <p:nvPr>
            <p:ph type="subTitle" idx="1"/>
          </p:nvPr>
        </p:nvSpPr>
        <p:spPr>
          <a:xfrm>
            <a:off x="428596" y="1571612"/>
            <a:ext cx="8143932" cy="5072098"/>
          </a:xfrm>
        </p:spPr>
        <p:txBody>
          <a:bodyPr>
            <a:normAutofit fontScale="77500" lnSpcReduction="20000"/>
          </a:bodyPr>
          <a:lstStyle/>
          <a:p>
            <a:pPr marL="504000" indent="-504000" algn="l">
              <a:buFont typeface="Arial" pitchFamily="34" charset="0"/>
              <a:buChar char="•"/>
            </a:pPr>
            <a:r>
              <a:rPr lang="en-US" dirty="0" smtClean="0">
                <a:solidFill>
                  <a:schemeClr val="accent3">
                    <a:lumMod val="50000"/>
                  </a:schemeClr>
                </a:solidFill>
              </a:rPr>
              <a:t>Minimize waste quantity, </a:t>
            </a:r>
          </a:p>
          <a:p>
            <a:pPr marL="504000" indent="-504000" algn="l">
              <a:buFont typeface="Arial" pitchFamily="34" charset="0"/>
              <a:buChar char="•"/>
            </a:pPr>
            <a:r>
              <a:rPr lang="en-US" dirty="0" smtClean="0">
                <a:solidFill>
                  <a:schemeClr val="accent3">
                    <a:lumMod val="50000"/>
                  </a:schemeClr>
                </a:solidFill>
              </a:rPr>
              <a:t>Reduce the amount of raw materials consumed, </a:t>
            </a:r>
          </a:p>
          <a:p>
            <a:pPr marL="504000" indent="-504000" algn="l">
              <a:buFont typeface="Arial" pitchFamily="34" charset="0"/>
              <a:buChar char="•"/>
            </a:pPr>
            <a:r>
              <a:rPr lang="en-US" dirty="0" smtClean="0">
                <a:solidFill>
                  <a:schemeClr val="accent3">
                    <a:lumMod val="50000"/>
                  </a:schemeClr>
                </a:solidFill>
              </a:rPr>
              <a:t>Dispose of non-hazardous waste cost-effectively, </a:t>
            </a:r>
          </a:p>
          <a:p>
            <a:pPr marL="504000" indent="-504000" algn="l">
              <a:buFont typeface="Arial" pitchFamily="34" charset="0"/>
              <a:buChar char="•"/>
            </a:pPr>
            <a:r>
              <a:rPr lang="en-US" dirty="0" smtClean="0">
                <a:solidFill>
                  <a:schemeClr val="accent3">
                    <a:lumMod val="50000"/>
                  </a:schemeClr>
                </a:solidFill>
              </a:rPr>
              <a:t>Dispose of hazardous waste with minimal risk to Human health and the environment. </a:t>
            </a:r>
          </a:p>
          <a:p>
            <a:pPr indent="-514350" algn="l"/>
            <a:endParaRPr lang="en-US" dirty="0" smtClean="0">
              <a:solidFill>
                <a:schemeClr val="accent3">
                  <a:lumMod val="50000"/>
                </a:schemeClr>
              </a:solidFill>
            </a:endParaRPr>
          </a:p>
          <a:p>
            <a:pPr indent="-514350" algn="l"/>
            <a:r>
              <a:rPr lang="en-US" dirty="0" smtClean="0">
                <a:solidFill>
                  <a:schemeClr val="accent3">
                    <a:lumMod val="50000"/>
                  </a:schemeClr>
                </a:solidFill>
              </a:rPr>
              <a:t>Communities use a variety of methods to manage wastes depending on the type of waste involved. Methods used include land filling, incineration, and composting, with both upstream and downstream separation of usable materials for recycling. </a:t>
            </a:r>
          </a:p>
          <a:p>
            <a:pPr indent="-514350" algn="l"/>
            <a:r>
              <a:rPr lang="en-US" dirty="0" smtClean="0">
                <a:solidFill>
                  <a:schemeClr val="accent3">
                    <a:lumMod val="50000"/>
                  </a:schemeClr>
                </a:solidFill>
              </a:rPr>
              <a:t>There is also an increasing interest and awareness in the reuse of materials, as well as in source reduction through product redesign and efficient packaging.</a:t>
            </a:r>
            <a:endParaRPr lang="en-US" b="1" dirty="0">
              <a:solidFill>
                <a:schemeClr val="accent3">
                  <a:lumMod val="50000"/>
                </a:schemeClr>
              </a:solidFill>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environmental-management-system-natural-environment-waste-png-favpng-eg3vBdDUf8k1SbMaxuFMaGZRH.jpg"/>
          <p:cNvPicPr>
            <a:picLocks noChangeAspect="1"/>
          </p:cNvPicPr>
          <p:nvPr/>
        </p:nvPicPr>
        <p:blipFill>
          <a:blip r:embed="rId2" cstate="print">
            <a:lum bright="10000" contrast="-10000"/>
          </a:blip>
          <a:srcRect l="18070" r="17312"/>
          <a:stretch>
            <a:fillRect/>
          </a:stretch>
        </p:blipFill>
        <p:spPr>
          <a:xfrm rot="1946050">
            <a:off x="2306423" y="1362841"/>
            <a:ext cx="4140123" cy="4000528"/>
          </a:xfrm>
          <a:prstGeom prst="rect">
            <a:avLst/>
          </a:prstGeom>
        </p:spPr>
      </p:pic>
      <p:sp>
        <p:nvSpPr>
          <p:cNvPr id="2" name="Title 1"/>
          <p:cNvSpPr>
            <a:spLocks noGrp="1"/>
          </p:cNvSpPr>
          <p:nvPr>
            <p:ph type="title"/>
          </p:nvPr>
        </p:nvSpPr>
        <p:spPr/>
        <p:txBody>
          <a:bodyPr>
            <a:normAutofit/>
          </a:bodyPr>
          <a:lstStyle/>
          <a:p>
            <a:r>
              <a:rPr lang="en-US" b="1" dirty="0">
                <a:solidFill>
                  <a:schemeClr val="accent3">
                    <a:lumMod val="75000"/>
                  </a:schemeClr>
                </a:solidFill>
              </a:rPr>
              <a:t>THANK YOU</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00034" y="285729"/>
            <a:ext cx="8215370" cy="1143008"/>
          </a:xfrm>
        </p:spPr>
        <p:txBody>
          <a:bodyPr>
            <a:normAutofit/>
          </a:bodyPr>
          <a:lstStyle/>
          <a:p>
            <a:r>
              <a:rPr lang="en-US" sz="5400" b="1" dirty="0" smtClean="0">
                <a:solidFill>
                  <a:schemeClr val="accent3">
                    <a:lumMod val="75000"/>
                  </a:schemeClr>
                </a:solidFill>
              </a:rPr>
              <a:t>Types of Waste</a:t>
            </a:r>
            <a:endParaRPr lang="en-US" sz="5400" b="1" dirty="0">
              <a:solidFill>
                <a:schemeClr val="accent3">
                  <a:lumMod val="75000"/>
                </a:schemeClr>
              </a:solidFill>
            </a:endParaRPr>
          </a:p>
        </p:txBody>
      </p:sp>
      <p:sp>
        <p:nvSpPr>
          <p:cNvPr id="5" name="Subtitle 4"/>
          <p:cNvSpPr>
            <a:spLocks noGrp="1"/>
          </p:cNvSpPr>
          <p:nvPr>
            <p:ph type="subTitle" idx="1"/>
          </p:nvPr>
        </p:nvSpPr>
        <p:spPr>
          <a:xfrm>
            <a:off x="928662" y="1571612"/>
            <a:ext cx="4714908" cy="5072098"/>
          </a:xfrm>
        </p:spPr>
        <p:txBody>
          <a:bodyPr>
            <a:normAutofit/>
          </a:bodyPr>
          <a:lstStyle/>
          <a:p>
            <a:pPr marL="36000" indent="-514350" algn="l">
              <a:spcAft>
                <a:spcPts val="600"/>
              </a:spcAft>
              <a:buFont typeface="Arial" pitchFamily="34" charset="0"/>
              <a:buChar char="•"/>
            </a:pPr>
            <a:r>
              <a:rPr lang="en-US" b="1" dirty="0" smtClean="0">
                <a:solidFill>
                  <a:schemeClr val="accent3">
                    <a:lumMod val="50000"/>
                  </a:schemeClr>
                </a:solidFill>
              </a:rPr>
              <a:t>Liquid Waste</a:t>
            </a:r>
          </a:p>
          <a:p>
            <a:pPr marL="36000" indent="-514350" algn="l">
              <a:spcAft>
                <a:spcPts val="600"/>
              </a:spcAft>
              <a:buFont typeface="Arial" pitchFamily="34" charset="0"/>
              <a:buChar char="•"/>
            </a:pPr>
            <a:r>
              <a:rPr lang="en-US" b="1" dirty="0" smtClean="0">
                <a:solidFill>
                  <a:schemeClr val="accent3">
                    <a:lumMod val="50000"/>
                  </a:schemeClr>
                </a:solidFill>
              </a:rPr>
              <a:t>Solid Rubbish</a:t>
            </a:r>
          </a:p>
          <a:p>
            <a:pPr marL="950400" lvl="3" indent="-514350" algn="l">
              <a:spcAft>
                <a:spcPts val="600"/>
              </a:spcAft>
              <a:buFont typeface="Arial" pitchFamily="34" charset="0"/>
              <a:buChar char="•"/>
            </a:pPr>
            <a:r>
              <a:rPr lang="en-US" b="1" dirty="0" smtClean="0">
                <a:solidFill>
                  <a:schemeClr val="accent3">
                    <a:lumMod val="50000"/>
                  </a:schemeClr>
                </a:solidFill>
              </a:rPr>
              <a:t>Plastic waste</a:t>
            </a:r>
          </a:p>
          <a:p>
            <a:pPr marL="950400" lvl="3" indent="-514350" algn="l">
              <a:spcAft>
                <a:spcPts val="600"/>
              </a:spcAft>
              <a:buFont typeface="Arial" pitchFamily="34" charset="0"/>
              <a:buChar char="•"/>
            </a:pPr>
            <a:r>
              <a:rPr lang="en-US" b="1" dirty="0" smtClean="0">
                <a:solidFill>
                  <a:schemeClr val="accent3">
                    <a:lumMod val="50000"/>
                  </a:schemeClr>
                </a:solidFill>
              </a:rPr>
              <a:t>Paper/card waste</a:t>
            </a:r>
          </a:p>
          <a:p>
            <a:pPr marL="950400" lvl="3" indent="-514350" algn="l">
              <a:spcAft>
                <a:spcPts val="600"/>
              </a:spcAft>
              <a:buFont typeface="Arial" pitchFamily="34" charset="0"/>
              <a:buChar char="•"/>
            </a:pPr>
            <a:r>
              <a:rPr lang="en-US" b="1" dirty="0" smtClean="0">
                <a:solidFill>
                  <a:schemeClr val="accent3">
                    <a:lumMod val="50000"/>
                  </a:schemeClr>
                </a:solidFill>
              </a:rPr>
              <a:t>Tins and metals</a:t>
            </a:r>
          </a:p>
          <a:p>
            <a:pPr marL="950400" lvl="3" indent="-514350" algn="l">
              <a:spcAft>
                <a:spcPts val="600"/>
              </a:spcAft>
              <a:buFont typeface="Arial" pitchFamily="34" charset="0"/>
              <a:buChar char="•"/>
            </a:pPr>
            <a:r>
              <a:rPr lang="en-US" b="1" dirty="0" smtClean="0">
                <a:solidFill>
                  <a:schemeClr val="accent3">
                    <a:lumMod val="50000"/>
                  </a:schemeClr>
                </a:solidFill>
              </a:rPr>
              <a:t>Ceramics and glass</a:t>
            </a:r>
          </a:p>
          <a:p>
            <a:pPr marL="36000" indent="-514350" algn="l">
              <a:spcAft>
                <a:spcPts val="600"/>
              </a:spcAft>
              <a:buFont typeface="Arial" pitchFamily="34" charset="0"/>
              <a:buChar char="•"/>
            </a:pPr>
            <a:r>
              <a:rPr lang="en-US" b="1" dirty="0" smtClean="0">
                <a:solidFill>
                  <a:schemeClr val="accent3">
                    <a:lumMod val="50000"/>
                  </a:schemeClr>
                </a:solidFill>
              </a:rPr>
              <a:t>Organic Waste</a:t>
            </a:r>
          </a:p>
          <a:p>
            <a:pPr marL="36000" indent="-514350" algn="l">
              <a:spcAft>
                <a:spcPts val="600"/>
              </a:spcAft>
              <a:buFont typeface="Arial" pitchFamily="34" charset="0"/>
              <a:buChar char="•"/>
            </a:pPr>
            <a:r>
              <a:rPr lang="en-US" b="1" dirty="0" smtClean="0">
                <a:solidFill>
                  <a:schemeClr val="accent3">
                    <a:lumMod val="50000"/>
                  </a:schemeClr>
                </a:solidFill>
              </a:rPr>
              <a:t>Recyclable Rubbish</a:t>
            </a:r>
          </a:p>
          <a:p>
            <a:pPr marL="36000" indent="-514350" algn="l">
              <a:spcAft>
                <a:spcPts val="600"/>
              </a:spcAft>
              <a:buFont typeface="Arial" pitchFamily="34" charset="0"/>
              <a:buChar char="•"/>
            </a:pPr>
            <a:r>
              <a:rPr lang="en-US" b="1" dirty="0" smtClean="0">
                <a:solidFill>
                  <a:schemeClr val="accent3">
                    <a:lumMod val="50000"/>
                  </a:schemeClr>
                </a:solidFill>
              </a:rPr>
              <a:t>Hazardous Waste</a:t>
            </a:r>
          </a:p>
          <a:p>
            <a:pPr marL="514350" indent="-514350" algn="l">
              <a:buFont typeface="+mj-lt"/>
              <a:buAutoNum type="arabicPeriod"/>
            </a:pPr>
            <a:endParaRPr lang="en-US" b="1"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00034" y="285729"/>
            <a:ext cx="8215370" cy="1143008"/>
          </a:xfrm>
        </p:spPr>
        <p:txBody>
          <a:bodyPr>
            <a:normAutofit/>
          </a:bodyPr>
          <a:lstStyle/>
          <a:p>
            <a:r>
              <a:rPr lang="en-US" sz="5400" b="1" dirty="0" smtClean="0">
                <a:solidFill>
                  <a:schemeClr val="accent3">
                    <a:lumMod val="75000"/>
                  </a:schemeClr>
                </a:solidFill>
              </a:rPr>
              <a:t>Liquid Waste</a:t>
            </a:r>
            <a:endParaRPr lang="en-US" sz="5400" b="1" dirty="0">
              <a:solidFill>
                <a:schemeClr val="accent3">
                  <a:lumMod val="75000"/>
                </a:schemeClr>
              </a:solidFill>
            </a:endParaRPr>
          </a:p>
        </p:txBody>
      </p:sp>
      <p:sp>
        <p:nvSpPr>
          <p:cNvPr id="5" name="Subtitle 4"/>
          <p:cNvSpPr>
            <a:spLocks noGrp="1"/>
          </p:cNvSpPr>
          <p:nvPr>
            <p:ph type="subTitle" idx="1"/>
          </p:nvPr>
        </p:nvSpPr>
        <p:spPr>
          <a:xfrm>
            <a:off x="357158" y="1571612"/>
            <a:ext cx="8572560" cy="4857784"/>
          </a:xfrm>
        </p:spPr>
        <p:txBody>
          <a:bodyPr>
            <a:normAutofit/>
          </a:bodyPr>
          <a:lstStyle/>
          <a:p>
            <a:pPr marL="36000" indent="-514350" algn="l">
              <a:spcAft>
                <a:spcPts val="600"/>
              </a:spcAft>
            </a:pPr>
            <a:r>
              <a:rPr lang="en-US" b="1" dirty="0" smtClean="0">
                <a:solidFill>
                  <a:schemeClr val="accent3">
                    <a:lumMod val="50000"/>
                  </a:schemeClr>
                </a:solidFill>
              </a:rPr>
              <a:t>Liquid waste is commonly found both in households as well as in industries. This waste includes dirty water, organic liquids, wash water, waste detergents and even rainwater.</a:t>
            </a:r>
            <a:r>
              <a:rPr lang="en-US" dirty="0" smtClean="0">
                <a:solidFill>
                  <a:schemeClr val="accent3">
                    <a:lumMod val="50000"/>
                  </a:schemeClr>
                </a:solidFill>
              </a:rPr>
              <a:t>.</a:t>
            </a:r>
            <a:endParaRPr lang="en-US" b="1" dirty="0" smtClean="0">
              <a:solidFill>
                <a:schemeClr val="accent3">
                  <a:lumMod val="50000"/>
                </a:schemeClr>
              </a:solidFill>
            </a:endParaRPr>
          </a:p>
          <a:p>
            <a:pPr marL="514350" indent="-514350" algn="l">
              <a:buFont typeface="+mj-lt"/>
              <a:buAutoNum type="arabicPeriod"/>
            </a:pPr>
            <a:endParaRPr lang="en-US" b="1"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00034" y="214290"/>
            <a:ext cx="8215370" cy="928694"/>
          </a:xfrm>
        </p:spPr>
        <p:txBody>
          <a:bodyPr>
            <a:normAutofit/>
          </a:bodyPr>
          <a:lstStyle/>
          <a:p>
            <a:r>
              <a:rPr lang="en-US" sz="5400" b="1" dirty="0" smtClean="0">
                <a:solidFill>
                  <a:schemeClr val="accent3">
                    <a:lumMod val="75000"/>
                  </a:schemeClr>
                </a:solidFill>
              </a:rPr>
              <a:t>Solid Rubbish</a:t>
            </a:r>
            <a:endParaRPr lang="en-US" sz="5400" b="1" dirty="0">
              <a:solidFill>
                <a:schemeClr val="accent3">
                  <a:lumMod val="75000"/>
                </a:schemeClr>
              </a:solidFill>
            </a:endParaRPr>
          </a:p>
        </p:txBody>
      </p:sp>
      <p:sp>
        <p:nvSpPr>
          <p:cNvPr id="4" name="TextBox 3"/>
          <p:cNvSpPr txBox="1"/>
          <p:nvPr/>
        </p:nvSpPr>
        <p:spPr>
          <a:xfrm>
            <a:off x="214282" y="1127874"/>
            <a:ext cx="8643998" cy="5801588"/>
          </a:xfrm>
          <a:prstGeom prst="rect">
            <a:avLst/>
          </a:prstGeom>
          <a:noFill/>
        </p:spPr>
        <p:txBody>
          <a:bodyPr wrap="square" rtlCol="0">
            <a:spAutoFit/>
          </a:bodyPr>
          <a:lstStyle/>
          <a:p>
            <a:pPr marL="36000" indent="-514350" algn="just">
              <a:spcAft>
                <a:spcPts val="600"/>
              </a:spcAft>
            </a:pPr>
            <a:r>
              <a:rPr lang="en-US" sz="1600" dirty="0" smtClean="0">
                <a:solidFill>
                  <a:schemeClr val="accent3">
                    <a:lumMod val="50000"/>
                  </a:schemeClr>
                </a:solidFill>
              </a:rPr>
              <a:t>Solid rubbish can include a variety of items found in your household along with commercial and industrial locations. Solid rubbish is commonly broken down into the following types:</a:t>
            </a:r>
          </a:p>
          <a:p>
            <a:pPr algn="just"/>
            <a:endParaRPr lang="en-US" sz="1600" dirty="0" smtClean="0">
              <a:solidFill>
                <a:schemeClr val="accent3">
                  <a:lumMod val="50000"/>
                </a:schemeClr>
              </a:solidFill>
            </a:endParaRPr>
          </a:p>
          <a:p>
            <a:pPr algn="just"/>
            <a:r>
              <a:rPr lang="en-US" sz="1600" b="1" dirty="0" smtClean="0">
                <a:solidFill>
                  <a:schemeClr val="accent3">
                    <a:lumMod val="50000"/>
                  </a:schemeClr>
                </a:solidFill>
              </a:rPr>
              <a:t>Plastic waste</a:t>
            </a:r>
            <a:r>
              <a:rPr lang="en-US" sz="1600" dirty="0" smtClean="0">
                <a:solidFill>
                  <a:schemeClr val="accent3">
                    <a:lumMod val="50000"/>
                  </a:schemeClr>
                </a:solidFill>
              </a:rPr>
              <a:t> </a:t>
            </a:r>
          </a:p>
          <a:p>
            <a:pPr algn="just"/>
            <a:r>
              <a:rPr lang="en-US" sz="1600" dirty="0" smtClean="0">
                <a:solidFill>
                  <a:schemeClr val="accent3">
                    <a:lumMod val="50000"/>
                  </a:schemeClr>
                </a:solidFill>
              </a:rPr>
              <a:t>This consists of bags, containers, jars, bottles and many other products that can be found in your household. Plastic is not biodegradable, but many types of plastic can be recycled. Plastic should not be mix in with your regular waste, it should be sorted and placed in your recycling bin.</a:t>
            </a:r>
          </a:p>
          <a:p>
            <a:pPr algn="just"/>
            <a:endParaRPr lang="en-US" sz="1600" b="1" dirty="0" smtClean="0">
              <a:solidFill>
                <a:schemeClr val="accent3">
                  <a:lumMod val="50000"/>
                </a:schemeClr>
              </a:solidFill>
            </a:endParaRPr>
          </a:p>
          <a:p>
            <a:pPr algn="just"/>
            <a:r>
              <a:rPr lang="en-US" sz="1600" b="1" dirty="0" smtClean="0">
                <a:solidFill>
                  <a:schemeClr val="accent3">
                    <a:lumMod val="50000"/>
                  </a:schemeClr>
                </a:solidFill>
              </a:rPr>
              <a:t>Paper/card waste</a:t>
            </a:r>
            <a:r>
              <a:rPr lang="en-US" sz="1600" dirty="0" smtClean="0">
                <a:solidFill>
                  <a:schemeClr val="accent3">
                    <a:lumMod val="50000"/>
                  </a:schemeClr>
                </a:solidFill>
              </a:rPr>
              <a:t> </a:t>
            </a:r>
          </a:p>
          <a:p>
            <a:pPr algn="just"/>
            <a:r>
              <a:rPr lang="en-US" sz="1600" dirty="0" smtClean="0">
                <a:solidFill>
                  <a:schemeClr val="accent3">
                    <a:lumMod val="50000"/>
                  </a:schemeClr>
                </a:solidFill>
              </a:rPr>
              <a:t>This includes packaging materials, newspapers, cardboards and other products. Paper can easily be recycled and reused so make sure to place them in your recycling bin or take them to your closest Brisbane recycling depot.</a:t>
            </a:r>
          </a:p>
          <a:p>
            <a:pPr algn="just"/>
            <a:endParaRPr lang="en-US" sz="1600" b="1" dirty="0" smtClean="0">
              <a:solidFill>
                <a:schemeClr val="accent3">
                  <a:lumMod val="50000"/>
                </a:schemeClr>
              </a:solidFill>
            </a:endParaRPr>
          </a:p>
          <a:p>
            <a:pPr algn="just"/>
            <a:r>
              <a:rPr lang="en-US" sz="1600" b="1" dirty="0" smtClean="0">
                <a:solidFill>
                  <a:schemeClr val="accent3">
                    <a:lumMod val="50000"/>
                  </a:schemeClr>
                </a:solidFill>
              </a:rPr>
              <a:t>Tins and metals</a:t>
            </a:r>
            <a:r>
              <a:rPr lang="en-US" sz="1600" dirty="0" smtClean="0">
                <a:solidFill>
                  <a:schemeClr val="accent3">
                    <a:lumMod val="50000"/>
                  </a:schemeClr>
                </a:solidFill>
              </a:rPr>
              <a:t> </a:t>
            </a:r>
          </a:p>
          <a:p>
            <a:pPr algn="just"/>
            <a:r>
              <a:rPr lang="en-US" sz="1600" dirty="0" smtClean="0">
                <a:solidFill>
                  <a:schemeClr val="accent3">
                    <a:lumMod val="50000"/>
                  </a:schemeClr>
                </a:solidFill>
              </a:rPr>
              <a:t>This can be found in various forms throughout your home. Most metals can be recycled. Consider taking these items to a scrap yard or your closest Brisbane recycling depot to dispose of this waste type properly.</a:t>
            </a:r>
          </a:p>
          <a:p>
            <a:pPr algn="just"/>
            <a:endParaRPr lang="en-US" sz="1600" b="1" dirty="0" smtClean="0">
              <a:solidFill>
                <a:schemeClr val="accent3">
                  <a:lumMod val="50000"/>
                </a:schemeClr>
              </a:solidFill>
            </a:endParaRPr>
          </a:p>
          <a:p>
            <a:pPr algn="just"/>
            <a:r>
              <a:rPr lang="en-US" sz="1600" b="1" dirty="0" smtClean="0">
                <a:solidFill>
                  <a:schemeClr val="accent3">
                    <a:lumMod val="50000"/>
                  </a:schemeClr>
                </a:solidFill>
              </a:rPr>
              <a:t>Ceramics and glass</a:t>
            </a:r>
            <a:r>
              <a:rPr lang="en-US" sz="1600" dirty="0" smtClean="0">
                <a:solidFill>
                  <a:schemeClr val="accent3">
                    <a:lumMod val="50000"/>
                  </a:schemeClr>
                </a:solidFill>
              </a:rPr>
              <a:t> </a:t>
            </a:r>
          </a:p>
          <a:p>
            <a:pPr algn="just"/>
            <a:r>
              <a:rPr lang="en-US" sz="1600" dirty="0" smtClean="0">
                <a:solidFill>
                  <a:schemeClr val="accent3">
                    <a:lumMod val="50000"/>
                  </a:schemeClr>
                </a:solidFill>
              </a:rPr>
              <a:t>These items can easily be recycled. Look for special glass recycling bins and bottle banks to dispose them correctly.</a:t>
            </a:r>
          </a:p>
          <a:p>
            <a:endParaRPr lang="en-US" sz="14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00034" y="214290"/>
            <a:ext cx="8215370" cy="928694"/>
          </a:xfrm>
        </p:spPr>
        <p:txBody>
          <a:bodyPr>
            <a:normAutofit/>
          </a:bodyPr>
          <a:lstStyle/>
          <a:p>
            <a:r>
              <a:rPr lang="en-US" sz="5400" b="1" dirty="0" smtClean="0">
                <a:solidFill>
                  <a:schemeClr val="accent3">
                    <a:lumMod val="75000"/>
                  </a:schemeClr>
                </a:solidFill>
              </a:rPr>
              <a:t>Organic Waste</a:t>
            </a:r>
            <a:endParaRPr lang="en-US" sz="5400" b="1" dirty="0">
              <a:solidFill>
                <a:schemeClr val="accent3">
                  <a:lumMod val="75000"/>
                </a:schemeClr>
              </a:solidFill>
            </a:endParaRPr>
          </a:p>
        </p:txBody>
      </p:sp>
      <p:sp>
        <p:nvSpPr>
          <p:cNvPr id="4" name="TextBox 3"/>
          <p:cNvSpPr txBox="1"/>
          <p:nvPr/>
        </p:nvSpPr>
        <p:spPr>
          <a:xfrm>
            <a:off x="500034" y="1499607"/>
            <a:ext cx="8215370" cy="4370427"/>
          </a:xfrm>
          <a:prstGeom prst="rect">
            <a:avLst/>
          </a:prstGeom>
          <a:noFill/>
        </p:spPr>
        <p:txBody>
          <a:bodyPr wrap="square" rtlCol="0">
            <a:spAutoFit/>
          </a:bodyPr>
          <a:lstStyle/>
          <a:p>
            <a:pPr algn="just"/>
            <a:r>
              <a:rPr lang="en-US" sz="2400" dirty="0" smtClean="0"/>
              <a:t>Organic waste is another common household. All food waste, garden waste, manure and rotten meat are classified as organic waste. Over time, organic waste is turned into manure by microorganisms. However, this does not mean that you can dispose them anywhere.</a:t>
            </a:r>
          </a:p>
          <a:p>
            <a:pPr algn="just"/>
            <a:endParaRPr lang="en-US" sz="2400" dirty="0" smtClean="0"/>
          </a:p>
          <a:p>
            <a:pPr algn="just"/>
            <a:r>
              <a:rPr lang="en-US" sz="2400" dirty="0" smtClean="0"/>
              <a:t>Organic waste in landfills causes the production of methane, so it must never be simply discarded with general waste. Instead, look to get a green bin from the Brisbane council, or hire a green skin bin or garden bag for proper waste disposal.</a:t>
            </a:r>
          </a:p>
          <a:p>
            <a:endParaRPr lang="en-US" sz="14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00034" y="214290"/>
            <a:ext cx="8215370" cy="928694"/>
          </a:xfrm>
        </p:spPr>
        <p:txBody>
          <a:bodyPr>
            <a:normAutofit/>
          </a:bodyPr>
          <a:lstStyle/>
          <a:p>
            <a:r>
              <a:rPr lang="en-US" sz="5400" b="1" dirty="0" smtClean="0">
                <a:solidFill>
                  <a:schemeClr val="accent3">
                    <a:lumMod val="75000"/>
                  </a:schemeClr>
                </a:solidFill>
              </a:rPr>
              <a:t>Recyclable Rubbish</a:t>
            </a:r>
            <a:endParaRPr lang="en-US" sz="5400" b="1" dirty="0">
              <a:solidFill>
                <a:schemeClr val="accent3">
                  <a:lumMod val="75000"/>
                </a:schemeClr>
              </a:solidFill>
            </a:endParaRPr>
          </a:p>
        </p:txBody>
      </p:sp>
      <p:sp>
        <p:nvSpPr>
          <p:cNvPr id="4" name="TextBox 3"/>
          <p:cNvSpPr txBox="1"/>
          <p:nvPr/>
        </p:nvSpPr>
        <p:spPr>
          <a:xfrm>
            <a:off x="500034" y="1499607"/>
            <a:ext cx="8215370" cy="3416320"/>
          </a:xfrm>
          <a:prstGeom prst="rect">
            <a:avLst/>
          </a:prstGeom>
          <a:noFill/>
        </p:spPr>
        <p:txBody>
          <a:bodyPr wrap="square" rtlCol="0">
            <a:spAutoFit/>
          </a:bodyPr>
          <a:lstStyle/>
          <a:p>
            <a:pPr algn="just"/>
            <a:r>
              <a:rPr lang="en-US" sz="2400" dirty="0" smtClean="0"/>
              <a:t>Recyclable rubbish includes all waste items that can be converted into products that can be used again. Solid items such as paper, metals, furniture and organic waste can all be recycled.</a:t>
            </a:r>
          </a:p>
          <a:p>
            <a:pPr algn="just"/>
            <a:endParaRPr lang="en-US" sz="2400" dirty="0" smtClean="0"/>
          </a:p>
          <a:p>
            <a:pPr algn="just"/>
            <a:r>
              <a:rPr lang="en-US" sz="2400" dirty="0" smtClean="0"/>
              <a:t>Instead of throwing these items in with regular waste, which then ends up in landfills, place them in your yellow recycling bin or take them to your local Brisbane recycling depot.</a:t>
            </a:r>
            <a:endParaRPr lang="en-US" sz="14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00034" y="214290"/>
            <a:ext cx="8215370" cy="928694"/>
          </a:xfrm>
        </p:spPr>
        <p:txBody>
          <a:bodyPr>
            <a:normAutofit/>
          </a:bodyPr>
          <a:lstStyle/>
          <a:p>
            <a:r>
              <a:rPr lang="en-US" sz="5400" b="1" dirty="0" smtClean="0">
                <a:solidFill>
                  <a:schemeClr val="accent3">
                    <a:lumMod val="75000"/>
                  </a:schemeClr>
                </a:solidFill>
              </a:rPr>
              <a:t>Hazardous Waste</a:t>
            </a:r>
            <a:endParaRPr lang="en-US" sz="5400" b="1" dirty="0">
              <a:solidFill>
                <a:schemeClr val="accent3">
                  <a:lumMod val="75000"/>
                </a:schemeClr>
              </a:solidFill>
            </a:endParaRPr>
          </a:p>
        </p:txBody>
      </p:sp>
      <p:sp>
        <p:nvSpPr>
          <p:cNvPr id="4" name="TextBox 3"/>
          <p:cNvSpPr txBox="1"/>
          <p:nvPr/>
        </p:nvSpPr>
        <p:spPr>
          <a:xfrm>
            <a:off x="500034" y="1499607"/>
            <a:ext cx="8215370" cy="2677656"/>
          </a:xfrm>
          <a:prstGeom prst="rect">
            <a:avLst/>
          </a:prstGeom>
          <a:noFill/>
        </p:spPr>
        <p:txBody>
          <a:bodyPr wrap="square" rtlCol="0">
            <a:spAutoFit/>
          </a:bodyPr>
          <a:lstStyle/>
          <a:p>
            <a:pPr algn="just"/>
            <a:r>
              <a:rPr lang="en-US" sz="2400" dirty="0" smtClean="0"/>
              <a:t>Hazardous waste includes all types of rubbish that are flammable, toxic, corrosive and reactive.</a:t>
            </a:r>
          </a:p>
          <a:p>
            <a:pPr algn="just"/>
            <a:endParaRPr lang="en-US" sz="2400" dirty="0" smtClean="0"/>
          </a:p>
          <a:p>
            <a:pPr algn="just"/>
            <a:r>
              <a:rPr lang="en-US" sz="2400" dirty="0" smtClean="0"/>
              <a:t>These items can harm you as well as the environment and must be disposed of correctly. Therefore, I recommend you make use of a waste removal company for proper disposal of all hazardous waste.</a:t>
            </a:r>
            <a:endParaRPr lang="en-US" sz="14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00034" y="285729"/>
            <a:ext cx="8215370" cy="1143008"/>
          </a:xfrm>
        </p:spPr>
        <p:txBody>
          <a:bodyPr>
            <a:normAutofit/>
          </a:bodyPr>
          <a:lstStyle/>
          <a:p>
            <a:r>
              <a:rPr lang="en-US" sz="5400" b="1" dirty="0" smtClean="0">
                <a:solidFill>
                  <a:schemeClr val="accent3">
                    <a:lumMod val="75000"/>
                  </a:schemeClr>
                </a:solidFill>
              </a:rPr>
              <a:t>Waste Management</a:t>
            </a:r>
            <a:endParaRPr lang="en-US" sz="5400" b="1" dirty="0">
              <a:solidFill>
                <a:schemeClr val="accent3">
                  <a:lumMod val="75000"/>
                </a:schemeClr>
              </a:solidFill>
            </a:endParaRPr>
          </a:p>
        </p:txBody>
      </p:sp>
      <p:sp>
        <p:nvSpPr>
          <p:cNvPr id="5" name="Subtitle 4"/>
          <p:cNvSpPr>
            <a:spLocks noGrp="1"/>
          </p:cNvSpPr>
          <p:nvPr>
            <p:ph type="subTitle" idx="1"/>
          </p:nvPr>
        </p:nvSpPr>
        <p:spPr>
          <a:xfrm>
            <a:off x="357158" y="1571612"/>
            <a:ext cx="8572560" cy="4857784"/>
          </a:xfrm>
        </p:spPr>
        <p:txBody>
          <a:bodyPr>
            <a:normAutofit/>
          </a:bodyPr>
          <a:lstStyle/>
          <a:p>
            <a:pPr marL="36000" indent="-514350" algn="l">
              <a:spcAft>
                <a:spcPts val="600"/>
              </a:spcAft>
            </a:pPr>
            <a:r>
              <a:rPr lang="en-US" b="1" dirty="0" smtClean="0">
                <a:solidFill>
                  <a:schemeClr val="accent3">
                    <a:lumMod val="50000"/>
                  </a:schemeClr>
                </a:solidFill>
              </a:rPr>
              <a:t>Waste management</a:t>
            </a:r>
            <a:r>
              <a:rPr lang="en-US" dirty="0" smtClean="0">
                <a:solidFill>
                  <a:schemeClr val="accent3">
                    <a:lumMod val="50000"/>
                  </a:schemeClr>
                </a:solidFill>
              </a:rPr>
              <a:t> (or </a:t>
            </a:r>
            <a:r>
              <a:rPr lang="en-US" b="1" dirty="0" smtClean="0">
                <a:solidFill>
                  <a:schemeClr val="accent3">
                    <a:lumMod val="50000"/>
                  </a:schemeClr>
                </a:solidFill>
              </a:rPr>
              <a:t>waste disposal</a:t>
            </a:r>
            <a:r>
              <a:rPr lang="en-US" dirty="0" smtClean="0">
                <a:solidFill>
                  <a:schemeClr val="accent3">
                    <a:lumMod val="50000"/>
                  </a:schemeClr>
                </a:solidFill>
              </a:rPr>
              <a:t>) include the activities and actions required to manage waste from its inception to its final disposal. This includes the collection, transport, treatment and disposal of waste, together with monitoring and regulation of the waste management process.</a:t>
            </a:r>
            <a:endParaRPr lang="en-US" b="1" dirty="0" smtClean="0">
              <a:solidFill>
                <a:schemeClr val="accent3">
                  <a:lumMod val="50000"/>
                </a:schemeClr>
              </a:solidFill>
            </a:endParaRPr>
          </a:p>
          <a:p>
            <a:pPr marL="514350" indent="-514350" algn="l">
              <a:buFont typeface="+mj-lt"/>
              <a:buAutoNum type="arabicPeriod"/>
            </a:pPr>
            <a:endParaRPr lang="en-US" b="1"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175</TotalTime>
  <Words>2015</Words>
  <Application>Microsoft Office PowerPoint</Application>
  <PresentationFormat>On-screen Show (4:3)</PresentationFormat>
  <Paragraphs>143</Paragraphs>
  <Slides>25</Slides>
  <Notes>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Office Theme</vt:lpstr>
      <vt:lpstr>Waste Management</vt:lpstr>
      <vt:lpstr>Waste</vt:lpstr>
      <vt:lpstr>Types of Waste</vt:lpstr>
      <vt:lpstr>Liquid Waste</vt:lpstr>
      <vt:lpstr>Solid Rubbish</vt:lpstr>
      <vt:lpstr>Organic Waste</vt:lpstr>
      <vt:lpstr>Recyclable Rubbish</vt:lpstr>
      <vt:lpstr>Hazardous Waste</vt:lpstr>
      <vt:lpstr>Waste Management</vt:lpstr>
      <vt:lpstr>Principles of Waste Management</vt:lpstr>
      <vt:lpstr>Waste Hierarchy</vt:lpstr>
      <vt:lpstr>Waste Hierarchy</vt:lpstr>
      <vt:lpstr>Life-Cycle of a Product</vt:lpstr>
      <vt:lpstr>Resource efficiency</vt:lpstr>
      <vt:lpstr>Polluter-pays Principle</vt:lpstr>
      <vt:lpstr>Disposal methods</vt:lpstr>
      <vt:lpstr>Recycling</vt:lpstr>
      <vt:lpstr>Re-use</vt:lpstr>
      <vt:lpstr>Re-use</vt:lpstr>
      <vt:lpstr>Re-use</vt:lpstr>
      <vt:lpstr>Liquid waste-management</vt:lpstr>
      <vt:lpstr>Avoidance &amp; reduction methods</vt:lpstr>
      <vt:lpstr>Challenges in developing countries</vt:lpstr>
      <vt:lpstr>Goals of waste management</vt:lpstr>
      <vt:lpstr>THANK YOU</vt:lpstr>
    </vt:vector>
  </TitlesOfParts>
  <Company>bhaskar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Waste Management</dc:title>
  <dc:creator>iems</dc:creator>
  <cp:lastModifiedBy>hp</cp:lastModifiedBy>
  <cp:revision>19</cp:revision>
  <dcterms:created xsi:type="dcterms:W3CDTF">2020-07-01T05:42:05Z</dcterms:created>
  <dcterms:modified xsi:type="dcterms:W3CDTF">2020-09-01T09:49:15Z</dcterms:modified>
</cp:coreProperties>
</file>